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8" r:id="rId3"/>
    <p:sldId id="259" r:id="rId4"/>
    <p:sldId id="260" r:id="rId5"/>
    <p:sldId id="261" r:id="rId6"/>
    <p:sldId id="285" r:id="rId7"/>
    <p:sldId id="262" r:id="rId8"/>
    <p:sldId id="263" r:id="rId9"/>
    <p:sldId id="286" r:id="rId10"/>
    <p:sldId id="264" r:id="rId11"/>
    <p:sldId id="265" r:id="rId12"/>
    <p:sldId id="287" r:id="rId13"/>
    <p:sldId id="267" r:id="rId14"/>
    <p:sldId id="268" r:id="rId15"/>
    <p:sldId id="269" r:id="rId16"/>
    <p:sldId id="270" r:id="rId17"/>
    <p:sldId id="271" r:id="rId18"/>
    <p:sldId id="272" r:id="rId19"/>
    <p:sldId id="273" r:id="rId20"/>
    <p:sldId id="288" r:id="rId21"/>
    <p:sldId id="275" r:id="rId22"/>
    <p:sldId id="277" r:id="rId23"/>
    <p:sldId id="278" r:id="rId24"/>
    <p:sldId id="279" r:id="rId25"/>
    <p:sldId id="280" r:id="rId26"/>
    <p:sldId id="281" r:id="rId27"/>
    <p:sldId id="289" r:id="rId28"/>
    <p:sldId id="282" r:id="rId29"/>
    <p:sldId id="283" r:id="rId30"/>
    <p:sldId id="28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92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BF82F-F806-460A-9B82-A1C2C44B596E}" type="datetimeFigureOut">
              <a:rPr lang="en-US" smtClean="0"/>
              <a:t>4/23/2018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16DE27-23AD-4549-9FB3-9F2F1DC163F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https://en.wikipedia.org/wiki/Fall_of_Mosul</a:t>
            </a:r>
          </a:p>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0EFEFE-605E-445A-AFA0-E562B89EED58}"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007CC1-7F71-440E-961D-74029F15587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EFEFE-605E-445A-AFA0-E562B89EED58}"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007CC1-7F71-440E-961D-74029F15587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EFEFE-605E-445A-AFA0-E562B89EED58}"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007CC1-7F71-440E-961D-74029F15587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ible vers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7" y="228332"/>
            <a:ext cx="8231866" cy="5897163"/>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EFEFE-605E-445A-AFA0-E562B89EED58}"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007CC1-7F71-440E-961D-74029F15587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0EFEFE-605E-445A-AFA0-E562B89EED58}"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007CC1-7F71-440E-961D-74029F15587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0EFEFE-605E-445A-AFA0-E562B89EED58}"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007CC1-7F71-440E-961D-74029F15587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0EFEFE-605E-445A-AFA0-E562B89EED58}" type="datetimeFigureOut">
              <a:rPr lang="en-US" smtClean="0"/>
              <a:t>4/23/2018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007CC1-7F71-440E-961D-74029F15587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0EFEFE-605E-445A-AFA0-E562B89EED58}" type="datetimeFigureOut">
              <a:rPr lang="en-US" smtClean="0"/>
              <a:t>4/23/2018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007CC1-7F71-440E-961D-74029F15587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EFEFE-605E-445A-AFA0-E562B89EED58}" type="datetimeFigureOut">
              <a:rPr lang="en-US" smtClean="0"/>
              <a:t>4/23/2018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007CC1-7F71-440E-961D-74029F15587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0EFEFE-605E-445A-AFA0-E562B89EED58}"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007CC1-7F71-440E-961D-74029F15587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0EFEFE-605E-445A-AFA0-E562B89EED58}"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007CC1-7F71-440E-961D-74029F15587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EFEFE-605E-445A-AFA0-E562B89EED58}" type="datetimeFigureOut">
              <a:rPr lang="en-US" smtClean="0"/>
              <a:t>4/23/2018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007CC1-7F71-440E-961D-74029F15587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zh-TW" altLang="en-US" dirty="0" smtClean="0">
                <a:solidFill>
                  <a:schemeClr val="tx1"/>
                </a:solidFill>
                <a:latin typeface="HanWang WeiBeiMedium-Gb5" pitchFamily="2" charset="-120"/>
                <a:ea typeface="HanWang WeiBeiMedium-Gb5" pitchFamily="2" charset="-120"/>
              </a:rPr>
              <a:t>黑夜中的一點</a:t>
            </a:r>
            <a:r>
              <a:rPr lang="zh-TW" altLang="en-US" dirty="0" smtClean="0">
                <a:solidFill>
                  <a:schemeClr val="tx1"/>
                </a:solidFill>
                <a:latin typeface="HanWang WeiBeiMedium-Gb5" pitchFamily="2" charset="-120"/>
                <a:ea typeface="HanWang WeiBeiMedium-Gb5" pitchFamily="2" charset="-120"/>
              </a:rPr>
              <a:t>光</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ea typeface="HanWang WeiBeiMedium-Gb5" pitchFamily="2" charset="-120"/>
              </a:rPr>
              <a:t>A Gleam of Light in Darkness</a:t>
            </a:r>
            <a:endParaRPr lang="en-US" dirty="0">
              <a:solidFill>
                <a:schemeClr val="tx1"/>
              </a:solidFill>
              <a:ea typeface="HanWang WeiBeiMedium-Gb5" pitchFamily="2" charset="-120"/>
            </a:endParaRPr>
          </a:p>
        </p:txBody>
      </p:sp>
      <p:sp>
        <p:nvSpPr>
          <p:cNvPr id="3" name="Subtitle 2"/>
          <p:cNvSpPr>
            <a:spLocks noGrp="1"/>
          </p:cNvSpPr>
          <p:nvPr>
            <p:ph type="subTitle" idx="1"/>
          </p:nvPr>
        </p:nvSpPr>
        <p:spPr/>
        <p:txBody>
          <a:bodyPr/>
          <a:lstStyle/>
          <a:p>
            <a:r>
              <a:rPr lang="zh-TW" altLang="en-US" sz="3600" dirty="0">
                <a:latin typeface="HanWang WeiBeiMedium-Gb5" pitchFamily="2" charset="-120"/>
                <a:ea typeface="HanWang WeiBeiMedium-Gb5" pitchFamily="2" charset="-120"/>
              </a:rPr>
              <a:t>路得記 </a:t>
            </a:r>
            <a:r>
              <a:rPr lang="en-US" dirty="0" smtClean="0"/>
              <a:t>1-4</a:t>
            </a:r>
            <a:endParaRPr lang="en-US" dirty="0"/>
          </a:p>
        </p:txBody>
      </p:sp>
      <p:pic>
        <p:nvPicPr>
          <p:cNvPr id="13314" name="Picture 2" descr="Image result for candle light"/>
          <p:cNvPicPr>
            <a:picLocks noChangeAspect="1" noChangeArrowheads="1"/>
          </p:cNvPicPr>
          <p:nvPr/>
        </p:nvPicPr>
        <p:blipFill>
          <a:blip r:embed="rId3" cstate="print"/>
          <a:srcRect l="45335"/>
          <a:stretch>
            <a:fillRect/>
          </a:stretch>
        </p:blipFill>
        <p:spPr bwMode="auto">
          <a:xfrm>
            <a:off x="7467600" y="37523"/>
            <a:ext cx="1562108" cy="2629413"/>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Ruth 1:13</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我女兒們哪，不要這樣。我為你們的緣故甚是愁苦，因為耶和華伸手攻擊我</a:t>
            </a:r>
            <a:r>
              <a:rPr lang="zh-TW" altLang="en-US" dirty="0" smtClean="0">
                <a:latin typeface="HanWang WeiBeiMedium-Gb5" pitchFamily="2" charset="-120"/>
                <a:ea typeface="HanWang WeiBeiMedium-Gb5" pitchFamily="2" charset="-120"/>
              </a:rPr>
              <a:t>。」</a:t>
            </a:r>
            <a:endParaRPr lang="en-US" altLang="zh-TW" dirty="0" smtClean="0">
              <a:latin typeface="HanWang WeiBeiMedium-Gb5" pitchFamily="2" charset="-120"/>
              <a:ea typeface="HanWang WeiBeiMedium-Gb5" pitchFamily="2" charset="-120"/>
            </a:endParaRPr>
          </a:p>
          <a:p>
            <a:r>
              <a:rPr lang="en-US" baseline="30000" dirty="0" smtClean="0"/>
              <a:t>13</a:t>
            </a:r>
            <a:r>
              <a:rPr lang="en-US" dirty="0" smtClean="0"/>
              <a:t> … No</a:t>
            </a:r>
            <a:r>
              <a:rPr lang="en-US" dirty="0" smtClean="0"/>
              <a:t>, my daughters. It is more bitter for me than for you, because the </a:t>
            </a:r>
            <a:r>
              <a:rPr lang="en-US" cap="small" dirty="0" smtClean="0"/>
              <a:t>Lord</a:t>
            </a:r>
            <a:r>
              <a:rPr lang="en-US" dirty="0" smtClean="0"/>
              <a:t>’s hand has turned against me!” </a:t>
            </a:r>
          </a:p>
          <a:p>
            <a:r>
              <a:rPr lang="zh-TW" altLang="en-US" dirty="0" smtClean="0">
                <a:latin typeface="HanWang WeiBeiMedium-Gb5" pitchFamily="2" charset="-120"/>
                <a:ea typeface="HanWang WeiBeiMedium-Gb5" pitchFamily="2" charset="-120"/>
              </a:rPr>
              <a:t> </a:t>
            </a:r>
            <a:endParaRPr lang="zh-TW" altLang="en-US" dirty="0" smtClean="0">
              <a:latin typeface="HanWang WeiBeiMedium-Gb5" pitchFamily="2" charset="-120"/>
              <a:ea typeface="HanWang WeiBeiMedium-Gb5" pitchFamily="2" charset="-120"/>
            </a:endParaRP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10</a:t>
            </a:fld>
            <a:endParaRPr lang="es-E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Ruth 1:6</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她就與兩個兒婦起身，要從摩押地歸回；因為她在摩押地聽見耶和華眷顧自己的百姓，賜糧食與他們</a:t>
            </a:r>
            <a:r>
              <a:rPr lang="zh-TW" altLang="en-US" dirty="0" smtClean="0">
                <a:latin typeface="HanWang WeiBeiMedium-Gb5" pitchFamily="2" charset="-120"/>
                <a:ea typeface="HanWang WeiBeiMedium-Gb5" pitchFamily="2" charset="-120"/>
              </a:rPr>
              <a:t>。</a:t>
            </a:r>
            <a:endParaRPr lang="en-US" altLang="zh-TW" dirty="0" smtClean="0">
              <a:latin typeface="HanWang WeiBeiMedium-Gb5" pitchFamily="2" charset="-120"/>
              <a:ea typeface="HanWang WeiBeiMedium-Gb5" pitchFamily="2" charset="-120"/>
            </a:endParaRPr>
          </a:p>
          <a:p>
            <a:r>
              <a:rPr lang="en-US" baseline="30000" dirty="0" smtClean="0"/>
              <a:t>6</a:t>
            </a:r>
            <a:r>
              <a:rPr lang="en-US" dirty="0" smtClean="0"/>
              <a:t> </a:t>
            </a:r>
            <a:r>
              <a:rPr lang="en-US" dirty="0" smtClean="0"/>
              <a:t>When Naomi heard in Moab that the </a:t>
            </a:r>
            <a:r>
              <a:rPr lang="en-US" cap="small" dirty="0" smtClean="0"/>
              <a:t>Lord</a:t>
            </a:r>
            <a:r>
              <a:rPr lang="en-US" dirty="0" smtClean="0"/>
              <a:t> had come to the aid of his people by providing food for them, she and her daughters-in-law prepared to return home from there. </a:t>
            </a:r>
          </a:p>
          <a:p>
            <a:r>
              <a:rPr lang="zh-TW" altLang="en-US" dirty="0" smtClean="0">
                <a:latin typeface="HanWang WeiBeiMedium-Gb5" pitchFamily="2" charset="-120"/>
                <a:ea typeface="HanWang WeiBeiMedium-Gb5" pitchFamily="2" charset="-120"/>
              </a:rPr>
              <a:t> </a:t>
            </a:r>
            <a:endParaRPr lang="zh-TW" altLang="en-US" dirty="0" smtClean="0">
              <a:latin typeface="HanWang WeiBeiMedium-Gb5" pitchFamily="2" charset="-120"/>
              <a:ea typeface="HanWang WeiBeiMedium-Gb5" pitchFamily="2" charset="-120"/>
            </a:endParaRP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11</a:t>
            </a:fld>
            <a:endParaRPr lang="es-E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HK" altLang="en-US" dirty="0" smtClean="0">
                <a:latin typeface="HanWang WeiBeiMedium-Gb5" pitchFamily="2" charset="-120"/>
                <a:ea typeface="HanWang WeiBeiMedium-Gb5" pitchFamily="2" charset="-120"/>
              </a:rPr>
              <a:t>一個常見的錯誤</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dirty="0" smtClean="0"/>
              <a:t>A Common Mistake</a:t>
            </a:r>
            <a:endParaRPr lang="en-US" dirty="0"/>
          </a:p>
        </p:txBody>
      </p:sp>
      <p:sp>
        <p:nvSpPr>
          <p:cNvPr id="3" name="Content Placeholder 2"/>
          <p:cNvSpPr>
            <a:spLocks noGrp="1"/>
          </p:cNvSpPr>
          <p:nvPr>
            <p:ph idx="1"/>
          </p:nvPr>
        </p:nvSpPr>
        <p:spPr/>
        <p:txBody>
          <a:bodyPr/>
          <a:lstStyle/>
          <a:p>
            <a:pPr marL="0" indent="0" algn="ctr">
              <a:buNone/>
            </a:pPr>
            <a:r>
              <a:rPr lang="zh-TW" altLang="en-US" dirty="0">
                <a:latin typeface="HanWang WeiBeiMedium-Gb5" pitchFamily="2" charset="-120"/>
                <a:ea typeface="HanWang WeiBeiMedium-Gb5" pitchFamily="2" charset="-120"/>
              </a:rPr>
              <a:t>「根據我們的情況來解釋上帝，而不是根據上帝和他的品格來解釋我們的情況</a:t>
            </a:r>
            <a:r>
              <a:rPr lang="zh-TW" altLang="en-US" dirty="0" smtClean="0">
                <a:latin typeface="HanWang WeiBeiMedium-Gb5" pitchFamily="2" charset="-120"/>
                <a:ea typeface="HanWang WeiBeiMedium-Gb5" pitchFamily="2" charset="-120"/>
              </a:rPr>
              <a:t>。」</a:t>
            </a:r>
            <a:endParaRPr lang="en-US" altLang="zh-TW" dirty="0" smtClean="0">
              <a:latin typeface="HanWang WeiBeiMedium-Gb5" pitchFamily="2" charset="-120"/>
              <a:ea typeface="HanWang WeiBeiMedium-Gb5" pitchFamily="2" charset="-120"/>
            </a:endParaRPr>
          </a:p>
          <a:p>
            <a:pPr marL="0" indent="0" algn="ctr">
              <a:buNone/>
            </a:pPr>
            <a:r>
              <a:rPr lang="en-US" dirty="0" smtClean="0"/>
              <a:t>“Interpreting </a:t>
            </a:r>
            <a:r>
              <a:rPr lang="en-US" dirty="0"/>
              <a:t>God in light of our circumstances, rather than interpreting our circumstances in the light of God and His character</a:t>
            </a:r>
            <a:r>
              <a:rPr lang="en-US" dirty="0" smtClean="0"/>
              <a:t>.”</a:t>
            </a:r>
          </a:p>
          <a:p>
            <a:pPr marL="0" indent="0" algn="r">
              <a:buNone/>
            </a:pPr>
            <a:r>
              <a:rPr lang="en-US" dirty="0"/>
              <a:t>Victor P. Hamilton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1" y="228332"/>
            <a:ext cx="8383132" cy="5897163"/>
          </a:xfrm>
        </p:spPr>
        <p:txBody>
          <a:bodyPr>
            <a:normAutofit/>
          </a:bodyPr>
          <a:lstStyle/>
          <a:p>
            <a:r>
              <a:rPr lang="en-US" altLang="zh-TW" dirty="0" smtClean="0"/>
              <a:t>Hebrews 12:10–11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惟有萬靈的父管教我們，是要我們得益處，使我們在他的聖潔上有分。</a:t>
            </a:r>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凡管教的事，當時不覺得快樂，反覺得愁苦；後來卻為那經練過的人結出平安的果子，就是義</a:t>
            </a:r>
            <a:r>
              <a:rPr lang="zh-TW" altLang="en-US" dirty="0" smtClean="0">
                <a:latin typeface="HanWang WeiBeiMedium-Gb5" pitchFamily="2" charset="-120"/>
                <a:ea typeface="HanWang WeiBeiMedium-Gb5" pitchFamily="2" charset="-120"/>
              </a:rPr>
              <a:t>。</a:t>
            </a:r>
            <a:endParaRPr lang="en-US" altLang="zh-TW" dirty="0" smtClean="0">
              <a:latin typeface="HanWang WeiBeiMedium-Gb5" pitchFamily="2" charset="-120"/>
              <a:ea typeface="HanWang WeiBeiMedium-Gb5" pitchFamily="2" charset="-120"/>
            </a:endParaRPr>
          </a:p>
          <a:p>
            <a:r>
              <a:rPr lang="en-US" baseline="30000" dirty="0" smtClean="0"/>
              <a:t>10</a:t>
            </a:r>
            <a:r>
              <a:rPr lang="en-US" dirty="0" smtClean="0"/>
              <a:t> … but </a:t>
            </a:r>
            <a:r>
              <a:rPr lang="en-US" dirty="0" smtClean="0"/>
              <a:t>God disciplines us for our good, in order that we may share in his holiness. </a:t>
            </a:r>
            <a:r>
              <a:rPr lang="en-US" baseline="30000" dirty="0" smtClean="0"/>
              <a:t>11</a:t>
            </a:r>
            <a:r>
              <a:rPr lang="en-US" dirty="0" smtClean="0"/>
              <a:t> No discipline seems pleasant at the time, but painful. Later on, however, it produces a harvest of righteousness and peace for those who have been trained by it</a:t>
            </a:r>
            <a:r>
              <a:rPr lang="en-US" dirty="0" smtClean="0"/>
              <a:t>.</a:t>
            </a:r>
            <a:endParaRPr lang="zh-TW" altLang="en-US" dirty="0" smtClean="0">
              <a:latin typeface="HanWang WeiBeiMedium-Gb5" pitchFamily="2" charset="-120"/>
              <a:ea typeface="HanWang WeiBeiMedium-Gb5" pitchFamily="2" charset="-120"/>
            </a:endParaRPr>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13</a:t>
            </a:fld>
            <a:endParaRPr lang="es-E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altLang="zh-TW" dirty="0" smtClean="0"/>
              <a:t>Ruth 1:8</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拿俄米對兩個兒婦說：「你們各人回娘家去吧。</a:t>
            </a:r>
            <a:endParaRPr lang="en-US" altLang="zh-TW" dirty="0" smtClean="0">
              <a:latin typeface="HanWang WeiBeiMedium-Gb5" pitchFamily="2" charset="-120"/>
              <a:ea typeface="HanWang WeiBeiMedium-Gb5" pitchFamily="2" charset="-120"/>
            </a:endParaRPr>
          </a:p>
          <a:p>
            <a:r>
              <a:rPr lang="zh-TW" altLang="en-US" dirty="0" smtClean="0">
                <a:latin typeface="HanWang WeiBeiMedium-Gb5" pitchFamily="2" charset="-120"/>
                <a:ea typeface="HanWang WeiBeiMedium-Gb5" pitchFamily="2" charset="-120"/>
              </a:rPr>
              <a:t>願</a:t>
            </a:r>
            <a:r>
              <a:rPr lang="en-US" altLang="zh-TW" dirty="0" smtClean="0">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耶和華</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恩待</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你們，</a:t>
            </a:r>
            <a:endParaRPr lang="en-US" altLang="zh-TW" dirty="0" smtClean="0">
              <a:latin typeface="HanWang WeiBeiMedium-Gb5" pitchFamily="2" charset="-120"/>
              <a:ea typeface="HanWang WeiBeiMedium-Gb5" pitchFamily="2" charset="-120"/>
            </a:endParaRPr>
          </a:p>
          <a:p>
            <a:r>
              <a:rPr lang="zh-TW" altLang="en-US" dirty="0" smtClean="0">
                <a:latin typeface="HanWang WeiBeiMedium-Gb5" pitchFamily="2" charset="-120"/>
                <a:ea typeface="HanWang WeiBeiMedium-Gb5" pitchFamily="2" charset="-120"/>
              </a:rPr>
              <a:t>像</a:t>
            </a:r>
            <a:r>
              <a:rPr lang="en-US" altLang="zh-TW" dirty="0" smtClean="0">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你們</a:t>
            </a:r>
            <a:r>
              <a:rPr lang="en-US" altLang="zh-TW" dirty="0" smtClean="0">
                <a:solidFill>
                  <a:srgbClr val="FFFF00"/>
                </a:solidFill>
                <a:latin typeface="HanWang WeiBeiMedium-Gb5" pitchFamily="2" charset="-120"/>
                <a:ea typeface="HanWang WeiBeiMedium-Gb5" pitchFamily="2" charset="-120"/>
              </a:rPr>
              <a:t>	</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恩待</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已死的人與我一樣</a:t>
            </a:r>
            <a:r>
              <a:rPr lang="zh-TW" altLang="en-US" dirty="0" smtClean="0">
                <a:latin typeface="HanWang WeiBeiMedium-Gb5" pitchFamily="2" charset="-120"/>
                <a:ea typeface="HanWang WeiBeiMedium-Gb5" pitchFamily="2" charset="-120"/>
              </a:rPr>
              <a:t>！</a:t>
            </a:r>
            <a:endParaRPr lang="en-US" altLang="zh-TW" dirty="0" smtClean="0">
              <a:latin typeface="HanWang WeiBeiMedium-Gb5" pitchFamily="2" charset="-120"/>
              <a:ea typeface="HanWang WeiBeiMedium-Gb5" pitchFamily="2" charset="-120"/>
            </a:endParaRPr>
          </a:p>
          <a:p>
            <a:r>
              <a:rPr lang="en-US" baseline="30000" dirty="0" smtClean="0"/>
              <a:t>8</a:t>
            </a:r>
            <a:r>
              <a:rPr lang="en-US" dirty="0" smtClean="0"/>
              <a:t> </a:t>
            </a:r>
            <a:r>
              <a:rPr lang="en-US" dirty="0" smtClean="0"/>
              <a:t>Then Naomi said to her two daughters-in-law, “Go back, each of you, to your mother’s home. </a:t>
            </a:r>
            <a:endParaRPr lang="en-US" dirty="0" smtClean="0"/>
          </a:p>
          <a:p>
            <a:r>
              <a:rPr lang="en-US" dirty="0" smtClean="0"/>
              <a:t>May 		</a:t>
            </a:r>
            <a:r>
              <a:rPr lang="en-US" dirty="0" smtClean="0">
                <a:solidFill>
                  <a:srgbClr val="FFFF00"/>
                </a:solidFill>
              </a:rPr>
              <a:t>the </a:t>
            </a:r>
            <a:r>
              <a:rPr lang="en-US" cap="small" dirty="0" smtClean="0">
                <a:solidFill>
                  <a:srgbClr val="FFFF00"/>
                </a:solidFill>
              </a:rPr>
              <a:t>Lord</a:t>
            </a:r>
            <a:r>
              <a:rPr lang="en-US" dirty="0" smtClean="0">
                <a:solidFill>
                  <a:srgbClr val="FFFF00"/>
                </a:solidFill>
              </a:rPr>
              <a:t> </a:t>
            </a:r>
            <a:r>
              <a:rPr lang="en-US" dirty="0" smtClean="0"/>
              <a:t>	show </a:t>
            </a:r>
            <a:r>
              <a:rPr lang="en-US" dirty="0" smtClean="0"/>
              <a:t>you </a:t>
            </a:r>
            <a:r>
              <a:rPr lang="en-US" dirty="0" smtClean="0"/>
              <a:t>kindness</a:t>
            </a:r>
            <a:r>
              <a:rPr lang="en-US" dirty="0" smtClean="0"/>
              <a:t>, </a:t>
            </a:r>
            <a:endParaRPr lang="en-US" dirty="0" smtClean="0"/>
          </a:p>
          <a:p>
            <a:pPr marL="3717925" indent="-3717925">
              <a:tabLst>
                <a:tab pos="1828800" algn="l"/>
              </a:tabLst>
            </a:pPr>
            <a:r>
              <a:rPr lang="en-US" dirty="0" smtClean="0"/>
              <a:t>as </a:t>
            </a:r>
            <a:r>
              <a:rPr lang="en-US" dirty="0" smtClean="0"/>
              <a:t>	</a:t>
            </a:r>
            <a:r>
              <a:rPr lang="en-US" dirty="0" smtClean="0">
                <a:solidFill>
                  <a:srgbClr val="FFFF00"/>
                </a:solidFill>
              </a:rPr>
              <a:t>you </a:t>
            </a:r>
            <a:r>
              <a:rPr lang="en-US" dirty="0" smtClean="0"/>
              <a:t>	have </a:t>
            </a:r>
            <a:r>
              <a:rPr lang="en-US" dirty="0" smtClean="0"/>
              <a:t>shown kindness to your dead husbands and to me. </a:t>
            </a:r>
          </a:p>
          <a:p>
            <a:r>
              <a:rPr lang="zh-TW" altLang="en-US" dirty="0" smtClean="0">
                <a:latin typeface="HanWang WeiBeiMedium-Gb5" pitchFamily="2" charset="-120"/>
                <a:ea typeface="HanWang WeiBeiMedium-Gb5" pitchFamily="2" charset="-120"/>
              </a:rPr>
              <a:t> </a:t>
            </a:r>
            <a:endParaRPr lang="zh-TW" altLang="en-US" dirty="0" smtClean="0">
              <a:latin typeface="HanWang WeiBeiMedium-Gb5" pitchFamily="2" charset="-120"/>
              <a:ea typeface="HanWang WeiBeiMedium-Gb5" pitchFamily="2" charset="-120"/>
            </a:endParaRP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solidFill>
                  <a:schemeClr val="tx1"/>
                </a:solidFill>
              </a:rPr>
              <a:t>2. </a:t>
            </a:r>
            <a:r>
              <a:rPr lang="zh-TW" altLang="en-US" dirty="0" smtClean="0">
                <a:solidFill>
                  <a:schemeClr val="tx1"/>
                </a:solidFill>
                <a:latin typeface="HanWang WeiBeiMedium-Gb5" pitchFamily="2" charset="-120"/>
                <a:ea typeface="HanWang WeiBeiMedium-Gb5" pitchFamily="2" charset="-120"/>
              </a:rPr>
              <a:t>守約施慈愛的路</a:t>
            </a:r>
            <a:r>
              <a:rPr lang="zh-TW" altLang="en-US" dirty="0" smtClean="0">
                <a:solidFill>
                  <a:schemeClr val="tx1"/>
                </a:solidFill>
                <a:latin typeface="HanWang WeiBeiMedium-Gb5" pitchFamily="2" charset="-120"/>
                <a:ea typeface="HanWang WeiBeiMedium-Gb5" pitchFamily="2" charset="-120"/>
              </a:rPr>
              <a:t>得</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latin typeface="+mn-lt"/>
                <a:ea typeface="HanWang WeiBeiMedium-Gb5" pitchFamily="2" charset="-120"/>
              </a:rPr>
              <a:t>Ruth Who Keeps Her Steadfast Love</a:t>
            </a:r>
            <a:endParaRPr lang="en-US" dirty="0">
              <a:solidFill>
                <a:schemeClr val="tx1"/>
              </a:solidFill>
              <a:latin typeface="+mn-lt"/>
              <a:ea typeface="HanWang WeiBeiMedium-Gb5" pitchFamily="2" charset="-120"/>
            </a:endParaRPr>
          </a:p>
        </p:txBody>
      </p:sp>
      <p:sp>
        <p:nvSpPr>
          <p:cNvPr id="5" name="Content Placeholder 4"/>
          <p:cNvSpPr>
            <a:spLocks noGrp="1"/>
          </p:cNvSpPr>
          <p:nvPr>
            <p:ph idx="1"/>
          </p:nvPr>
        </p:nvSpPr>
        <p:spPr/>
        <p:txBody>
          <a:bodyPr>
            <a:normAutofit lnSpcReduction="10000"/>
          </a:bodyPr>
          <a:lstStyle/>
          <a:p>
            <a:pPr marL="0" indent="0">
              <a:buNone/>
            </a:pPr>
            <a:r>
              <a:rPr lang="en-US" altLang="zh-TW" dirty="0" smtClean="0"/>
              <a:t>Ruth 1:8</a:t>
            </a:r>
          </a:p>
          <a:p>
            <a:pPr marL="0" indent="0">
              <a:buNone/>
            </a:pPr>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拿俄米對兩個兒婦說：「你們各人回娘家去吧。願耶和華恩待你們，像你們</a:t>
            </a:r>
            <a:r>
              <a:rPr lang="zh-TW" altLang="en-US" dirty="0" smtClean="0">
                <a:solidFill>
                  <a:srgbClr val="FFFF00"/>
                </a:solidFill>
                <a:latin typeface="HanWang WeiBeiMedium-Gb5" pitchFamily="2" charset="-120"/>
                <a:ea typeface="HanWang WeiBeiMedium-Gb5" pitchFamily="2" charset="-120"/>
              </a:rPr>
              <a:t>恩待</a:t>
            </a:r>
            <a:r>
              <a:rPr lang="zh-TW" altLang="en-US" dirty="0" smtClean="0">
                <a:latin typeface="HanWang WeiBeiMedium-Gb5" pitchFamily="2" charset="-120"/>
                <a:ea typeface="HanWang WeiBeiMedium-Gb5" pitchFamily="2" charset="-120"/>
              </a:rPr>
              <a:t>已死的人與我一樣！ </a:t>
            </a:r>
          </a:p>
          <a:p>
            <a:pPr marL="0" indent="0">
              <a:buNone/>
            </a:pPr>
            <a:r>
              <a:rPr lang="en-US" baseline="30000" dirty="0" smtClean="0"/>
              <a:t>8</a:t>
            </a:r>
            <a:r>
              <a:rPr lang="en-US" dirty="0" smtClean="0"/>
              <a:t> </a:t>
            </a:r>
            <a:r>
              <a:rPr lang="en-US" dirty="0"/>
              <a:t>Then Naomi said to her two daughters-in-law, “Go back, each of you, to your mother’s home. May the </a:t>
            </a:r>
            <a:r>
              <a:rPr lang="en-US" cap="small" dirty="0"/>
              <a:t>Lord</a:t>
            </a:r>
            <a:r>
              <a:rPr lang="en-US" dirty="0"/>
              <a:t> show you kindness, as you </a:t>
            </a:r>
            <a:r>
              <a:rPr lang="en-US" dirty="0">
                <a:solidFill>
                  <a:srgbClr val="FFFF00"/>
                </a:solidFill>
              </a:rPr>
              <a:t>have shown kindness</a:t>
            </a:r>
            <a:r>
              <a:rPr lang="en-US" dirty="0"/>
              <a:t> to your dead husbands and to me. </a:t>
            </a:r>
          </a:p>
          <a:p>
            <a:pPr>
              <a:buNone/>
            </a:pP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15</a:t>
            </a:fld>
            <a:endParaRPr lang="es-E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恩待</a:t>
            </a:r>
            <a:r>
              <a:rPr lang="zh-TW" altLang="en-US" dirty="0" smtClean="0"/>
              <a:t> </a:t>
            </a:r>
            <a:r>
              <a:rPr lang="en-US" altLang="zh-TW" dirty="0" smtClean="0"/>
              <a:t>Showing kindness [</a:t>
            </a:r>
            <a:r>
              <a:rPr lang="en-US" dirty="0" err="1" smtClean="0">
                <a:solidFill>
                  <a:schemeClr val="tx1"/>
                </a:solidFill>
              </a:rPr>
              <a:t>ḥeseḏ</a:t>
            </a:r>
            <a:r>
              <a:rPr lang="en-US" dirty="0" smtClean="0">
                <a:solidFill>
                  <a:schemeClr val="tx1"/>
                </a:solidFill>
              </a:rPr>
              <a:t>]</a:t>
            </a:r>
            <a:endParaRPr lang="en-US" dirty="0">
              <a:solidFill>
                <a:schemeClr val="tx1"/>
              </a:solidFill>
            </a:endParaRPr>
          </a:p>
        </p:txBody>
      </p:sp>
      <p:sp>
        <p:nvSpPr>
          <p:cNvPr id="3" name="Content Placeholder 2"/>
          <p:cNvSpPr>
            <a:spLocks noGrp="1"/>
          </p:cNvSpPr>
          <p:nvPr>
            <p:ph idx="1"/>
          </p:nvPr>
        </p:nvSpPr>
        <p:spPr>
          <a:xfrm>
            <a:off x="228600" y="1600200"/>
            <a:ext cx="8610600" cy="4876800"/>
          </a:xfrm>
        </p:spPr>
        <p:txBody>
          <a:bodyPr>
            <a:normAutofit fontScale="92500" lnSpcReduction="10000"/>
          </a:bodyPr>
          <a:lstStyle/>
          <a:p>
            <a:r>
              <a:rPr lang="zh-HK" altLang="en-US" dirty="0" smtClean="0">
                <a:latin typeface="HanWang WeiBeiMedium-Gb5" pitchFamily="2" charset="-120"/>
                <a:ea typeface="HanWang WeiBeiMedium-Gb5" pitchFamily="2" charset="-120"/>
              </a:rPr>
              <a:t>一種出於遵守盟約的</a:t>
            </a:r>
            <a:r>
              <a:rPr lang="zh-HK" altLang="en-US" dirty="0" smtClean="0">
                <a:latin typeface="HanWang WeiBeiMedium-Gb5" pitchFamily="2" charset="-120"/>
                <a:ea typeface="HanWang WeiBeiMedium-Gb5" pitchFamily="2" charset="-120"/>
              </a:rPr>
              <a:t>愛 </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altLang="zh-HK" dirty="0" smtClean="0">
                <a:ea typeface="HanWang WeiBeiMedium-Gb5" pitchFamily="2" charset="-120"/>
              </a:rPr>
              <a:t>Love that is based on a covenantal relationship</a:t>
            </a:r>
            <a:endParaRPr lang="en-US" altLang="zh-HK" dirty="0" smtClean="0">
              <a:ea typeface="HanWang WeiBeiMedium-Gb5" pitchFamily="2" charset="-120"/>
            </a:endParaRPr>
          </a:p>
          <a:p>
            <a:r>
              <a:rPr lang="zh-HK" altLang="en-US" dirty="0" smtClean="0">
                <a:latin typeface="HanWang WeiBeiMedium-Gb5" pitchFamily="2" charset="-120"/>
                <a:ea typeface="HanWang WeiBeiMedium-Gb5" pitchFamily="2" charset="-120"/>
              </a:rPr>
              <a:t>是強大的立約者給弱小的受約者的憐憫</a:t>
            </a:r>
            <a:endParaRPr lang="en-US" dirty="0" smtClean="0">
              <a:latin typeface="HanWang WeiBeiMedium-Gb5" pitchFamily="2" charset="-120"/>
              <a:ea typeface="HanWang WeiBeiMedium-Gb5" pitchFamily="2" charset="-120"/>
            </a:endParaRPr>
          </a:p>
          <a:p>
            <a:r>
              <a:rPr lang="zh-HK" altLang="en-US" dirty="0" smtClean="0">
                <a:latin typeface="HanWang WeiBeiMedium-Gb5" pitchFamily="2" charset="-120"/>
                <a:ea typeface="HanWang WeiBeiMedium-Gb5" pitchFamily="2" charset="-120"/>
              </a:rPr>
              <a:t>「忠愛</a:t>
            </a:r>
            <a:r>
              <a:rPr lang="zh-HK" altLang="en-US" dirty="0" smtClean="0">
                <a:latin typeface="HanWang WeiBeiMedium-Gb5" pitchFamily="2" charset="-120"/>
                <a:ea typeface="HanWang WeiBeiMedium-Gb5" pitchFamily="2" charset="-120"/>
              </a:rPr>
              <a:t>」</a:t>
            </a:r>
            <a:r>
              <a:rPr lang="en-US" altLang="zh-HK" dirty="0" smtClean="0">
                <a:ea typeface="HanWang WeiBeiMedium-Gb5" pitchFamily="2" charset="-120"/>
              </a:rPr>
              <a:t>Steadfast love</a:t>
            </a:r>
            <a:endParaRPr lang="en-US" dirty="0" smtClean="0">
              <a:ea typeface="HanWang WeiBeiMedium-Gb5" pitchFamily="2" charset="-120"/>
            </a:endParaRPr>
          </a:p>
          <a:p>
            <a:r>
              <a:rPr lang="en-US" altLang="zh-TW" dirty="0" smtClean="0"/>
              <a:t>Nehemiah 1:5</a:t>
            </a:r>
            <a:r>
              <a:rPr lang="zh-TW" altLang="en-US" dirty="0" smtClean="0"/>
              <a:t>  </a:t>
            </a:r>
            <a:r>
              <a:rPr lang="zh-TW" altLang="en-US" dirty="0" smtClean="0">
                <a:latin typeface="HanWang WeiBeiMedium-Gb5" pitchFamily="2" charset="-120"/>
                <a:ea typeface="HanWang WeiBeiMedium-Gb5" pitchFamily="2" charset="-120"/>
              </a:rPr>
              <a:t>「耶和華－天上的上帝，大而可畏的上帝啊，你向愛你、守你誡命的人守約施慈愛。 </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baseline="30000" dirty="0" smtClean="0"/>
              <a:t>5</a:t>
            </a:r>
            <a:r>
              <a:rPr lang="en-US" dirty="0" smtClean="0"/>
              <a:t> </a:t>
            </a:r>
            <a:r>
              <a:rPr lang="en-US" dirty="0"/>
              <a:t>Then I said: “</a:t>
            </a:r>
            <a:r>
              <a:rPr lang="en-US" cap="small" dirty="0"/>
              <a:t>Lord</a:t>
            </a:r>
            <a:r>
              <a:rPr lang="en-US" dirty="0"/>
              <a:t>, the God of heaven, the great and awesome God, who keeps his covenant of love with those who love him and keep his commandments,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TW" altLang="en-US" dirty="0" smtClean="0">
                <a:solidFill>
                  <a:schemeClr val="tx1"/>
                </a:solidFill>
                <a:latin typeface="HanWang WeiBeiMedium-Gb5" pitchFamily="2" charset="-120"/>
                <a:ea typeface="HanWang WeiBeiMedium-Gb5" pitchFamily="2" charset="-120"/>
              </a:rPr>
              <a:t>捨不</a:t>
            </a:r>
            <a:r>
              <a:rPr lang="zh-TW" altLang="en-US" dirty="0" smtClean="0">
                <a:solidFill>
                  <a:schemeClr val="tx1"/>
                </a:solidFill>
                <a:latin typeface="HanWang WeiBeiMedium-Gb5" pitchFamily="2" charset="-120"/>
                <a:ea typeface="HanWang WeiBeiMedium-Gb5" pitchFamily="2" charset="-120"/>
              </a:rPr>
              <a:t>得</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latin typeface="+mn-lt"/>
                <a:ea typeface="HanWang WeiBeiMedium-Gb5" pitchFamily="2" charset="-120"/>
              </a:rPr>
              <a:t>Clinging to</a:t>
            </a:r>
            <a:endParaRPr lang="en-US" dirty="0">
              <a:solidFill>
                <a:schemeClr val="tx1"/>
              </a:solidFill>
              <a:latin typeface="+mn-lt"/>
              <a:ea typeface="HanWang WeiBeiMedium-Gb5" pitchFamily="2" charset="-120"/>
            </a:endParaRPr>
          </a:p>
        </p:txBody>
      </p:sp>
      <p:sp>
        <p:nvSpPr>
          <p:cNvPr id="3" name="Content Placeholder 2"/>
          <p:cNvSpPr>
            <a:spLocks noGrp="1"/>
          </p:cNvSpPr>
          <p:nvPr>
            <p:ph idx="1"/>
          </p:nvPr>
        </p:nvSpPr>
        <p:spPr/>
        <p:txBody>
          <a:bodyPr/>
          <a:lstStyle/>
          <a:p>
            <a:pPr marL="0" indent="0">
              <a:buNone/>
            </a:pPr>
            <a:r>
              <a:rPr lang="en-US" altLang="zh-TW" dirty="0" smtClean="0"/>
              <a:t>Ruth 1:14</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兩個兒婦又放聲而哭，俄珥巴與婆婆親嘴而別，只是路得</a:t>
            </a:r>
            <a:r>
              <a:rPr lang="zh-TW" altLang="en-US" dirty="0" smtClean="0">
                <a:solidFill>
                  <a:srgbClr val="FFFF00"/>
                </a:solidFill>
                <a:latin typeface="HanWang WeiBeiMedium-Gb5" pitchFamily="2" charset="-120"/>
                <a:ea typeface="HanWang WeiBeiMedium-Gb5" pitchFamily="2" charset="-120"/>
              </a:rPr>
              <a:t>捨不得</a:t>
            </a:r>
            <a:r>
              <a:rPr lang="zh-TW" altLang="en-US" dirty="0" smtClean="0">
                <a:latin typeface="HanWang WeiBeiMedium-Gb5" pitchFamily="2" charset="-120"/>
                <a:ea typeface="HanWang WeiBeiMedium-Gb5" pitchFamily="2" charset="-120"/>
              </a:rPr>
              <a:t>拿俄米。 </a:t>
            </a:r>
          </a:p>
          <a:p>
            <a:pPr marL="0" indent="0">
              <a:buNone/>
            </a:pPr>
            <a:r>
              <a:rPr lang="en-US" baseline="30000" dirty="0" smtClean="0"/>
              <a:t>14</a:t>
            </a:r>
            <a:r>
              <a:rPr lang="en-US" dirty="0" smtClean="0"/>
              <a:t> </a:t>
            </a:r>
            <a:r>
              <a:rPr lang="en-US" dirty="0"/>
              <a:t>At this they wept aloud again. Then </a:t>
            </a:r>
            <a:r>
              <a:rPr lang="en-US" dirty="0" err="1"/>
              <a:t>Orpah</a:t>
            </a:r>
            <a:r>
              <a:rPr lang="en-US" dirty="0"/>
              <a:t> kissed her mother-in-law goodbye, but Ruth </a:t>
            </a:r>
            <a:r>
              <a:rPr lang="en-US" dirty="0">
                <a:solidFill>
                  <a:srgbClr val="FFFF00"/>
                </a:solidFill>
              </a:rPr>
              <a:t>clung to her</a:t>
            </a:r>
            <a:r>
              <a:rPr lang="en-US" dirty="0"/>
              <a: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TW" altLang="en-US" dirty="0" smtClean="0">
                <a:solidFill>
                  <a:schemeClr val="tx1"/>
                </a:solidFill>
                <a:latin typeface="HanWang WeiBeiMedium-Gb5" pitchFamily="2" charset="-120"/>
                <a:ea typeface="HanWang WeiBeiMedium-Gb5" pitchFamily="2" charset="-120"/>
              </a:rPr>
              <a:t>捨不</a:t>
            </a:r>
            <a:r>
              <a:rPr lang="zh-TW" altLang="en-US" dirty="0" smtClean="0">
                <a:solidFill>
                  <a:schemeClr val="tx1"/>
                </a:solidFill>
                <a:latin typeface="HanWang WeiBeiMedium-Gb5" pitchFamily="2" charset="-120"/>
                <a:ea typeface="HanWang WeiBeiMedium-Gb5" pitchFamily="2" charset="-120"/>
              </a:rPr>
              <a:t>得</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a:ea typeface="HanWang WeiBeiMedium-Gb5" pitchFamily="2" charset="-120"/>
              </a:rPr>
              <a:t> Clinging to</a:t>
            </a:r>
            <a:endParaRPr lang="en-US" dirty="0">
              <a:solidFill>
                <a:schemeClr val="tx1"/>
              </a:solidFill>
              <a:latin typeface="HanWang WeiBeiMedium-Gb5" pitchFamily="2" charset="-120"/>
              <a:ea typeface="HanWang WeiBeiMedium-Gb5" pitchFamily="2" charset="-120"/>
            </a:endParaRPr>
          </a:p>
        </p:txBody>
      </p:sp>
      <p:sp>
        <p:nvSpPr>
          <p:cNvPr id="3" name="Content Placeholder 2"/>
          <p:cNvSpPr>
            <a:spLocks noGrp="1"/>
          </p:cNvSpPr>
          <p:nvPr>
            <p:ph idx="1"/>
          </p:nvPr>
        </p:nvSpPr>
        <p:spPr/>
        <p:txBody>
          <a:bodyPr/>
          <a:lstStyle/>
          <a:p>
            <a:pPr marL="0" indent="0">
              <a:buNone/>
            </a:pPr>
            <a:r>
              <a:rPr lang="en-US" altLang="zh-TW" dirty="0" smtClean="0"/>
              <a:t>Genesis 2:24</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24</a:t>
            </a:r>
            <a:r>
              <a:rPr lang="zh-TW" altLang="en-US" dirty="0" smtClean="0">
                <a:latin typeface="HanWang WeiBeiMedium-Gb5" pitchFamily="2" charset="-120"/>
                <a:ea typeface="HanWang WeiBeiMedium-Gb5" pitchFamily="2" charset="-120"/>
              </a:rPr>
              <a:t> 因此，人要離開父母，與妻子</a:t>
            </a:r>
            <a:r>
              <a:rPr lang="zh-TW" altLang="en-US" dirty="0" smtClean="0">
                <a:solidFill>
                  <a:srgbClr val="FFFF00"/>
                </a:solidFill>
                <a:latin typeface="HanWang WeiBeiMedium-Gb5" pitchFamily="2" charset="-120"/>
                <a:ea typeface="HanWang WeiBeiMedium-Gb5" pitchFamily="2" charset="-120"/>
              </a:rPr>
              <a:t>連合</a:t>
            </a:r>
            <a:r>
              <a:rPr lang="zh-TW" altLang="en-US" dirty="0" smtClean="0">
                <a:latin typeface="HanWang WeiBeiMedium-Gb5" pitchFamily="2" charset="-120"/>
                <a:ea typeface="HanWang WeiBeiMedium-Gb5" pitchFamily="2" charset="-120"/>
              </a:rPr>
              <a:t>，二人成為一體。 </a:t>
            </a:r>
          </a:p>
          <a:p>
            <a:pPr marL="0" indent="0">
              <a:buNone/>
            </a:pPr>
            <a:r>
              <a:rPr lang="en-US" baseline="30000" dirty="0" smtClean="0"/>
              <a:t>24</a:t>
            </a:r>
            <a:r>
              <a:rPr lang="en-US" dirty="0" smtClean="0"/>
              <a:t> </a:t>
            </a:r>
            <a:r>
              <a:rPr lang="en-US" dirty="0"/>
              <a:t>That is why a man leaves his father and mother and </a:t>
            </a:r>
            <a:r>
              <a:rPr lang="en-US" dirty="0">
                <a:solidFill>
                  <a:srgbClr val="FFFF00"/>
                </a:solidFill>
              </a:rPr>
              <a:t>is united to </a:t>
            </a:r>
            <a:r>
              <a:rPr lang="en-US" dirty="0"/>
              <a:t>his wife, and they become one flesh. </a:t>
            </a:r>
          </a:p>
          <a:p>
            <a:pPr>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TW" altLang="en-US" dirty="0" smtClean="0">
                <a:solidFill>
                  <a:schemeClr val="tx1"/>
                </a:solidFill>
                <a:latin typeface="HanWang WeiBeiMedium-Gb5" pitchFamily="2" charset="-120"/>
                <a:ea typeface="HanWang WeiBeiMedium-Gb5" pitchFamily="2" charset="-120"/>
              </a:rPr>
              <a:t>不跟隨</a:t>
            </a:r>
            <a:r>
              <a:rPr lang="zh-TW" altLang="en-US" dirty="0" smtClean="0">
                <a:solidFill>
                  <a:schemeClr val="tx1"/>
                </a:solidFill>
                <a:latin typeface="HanWang WeiBeiMedium-Gb5" pitchFamily="2" charset="-120"/>
                <a:ea typeface="HanWang WeiBeiMedium-Gb5" pitchFamily="2" charset="-120"/>
              </a:rPr>
              <a:t>你</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latin typeface="+mn-lt"/>
                <a:ea typeface="HanWang WeiBeiMedium-Gb5" pitchFamily="2" charset="-120"/>
              </a:rPr>
              <a:t>Not </a:t>
            </a:r>
            <a:r>
              <a:rPr lang="en-US" altLang="zh-TW" dirty="0">
                <a:latin typeface="+mn-lt"/>
                <a:ea typeface="HanWang WeiBeiMedium-Gb5" pitchFamily="2" charset="-120"/>
              </a:rPr>
              <a:t>f</a:t>
            </a:r>
            <a:r>
              <a:rPr lang="en-US" altLang="zh-TW" dirty="0" smtClean="0">
                <a:latin typeface="+mn-lt"/>
                <a:ea typeface="HanWang WeiBeiMedium-Gb5" pitchFamily="2" charset="-120"/>
              </a:rPr>
              <a:t>ollowing you</a:t>
            </a:r>
            <a:endParaRPr lang="en-US" dirty="0">
              <a:solidFill>
                <a:schemeClr val="tx1"/>
              </a:solidFill>
              <a:latin typeface="+mn-lt"/>
              <a:ea typeface="HanWang WeiBeiMedium-Gb5" pitchFamily="2" charset="-120"/>
            </a:endParaRPr>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altLang="zh-TW" dirty="0" smtClean="0"/>
              <a:t>Ruth 1:16</a:t>
            </a:r>
            <a:r>
              <a:rPr lang="zh-TW" altLang="en-US" dirty="0" smtClean="0"/>
              <a:t> </a:t>
            </a:r>
            <a:r>
              <a:rPr lang="zh-TW" altLang="en-US" dirty="0" smtClean="0">
                <a:latin typeface="HanWang WeiBeiMedium-Gb5" pitchFamily="2" charset="-120"/>
                <a:ea typeface="HanWang WeiBeiMedium-Gb5" pitchFamily="2" charset="-120"/>
              </a:rPr>
              <a:t>路得說：「不要催我回去</a:t>
            </a:r>
            <a:r>
              <a:rPr lang="zh-TW" altLang="en-US" dirty="0" smtClean="0">
                <a:solidFill>
                  <a:srgbClr val="FFFF00"/>
                </a:solidFill>
                <a:latin typeface="HanWang WeiBeiMedium-Gb5" pitchFamily="2" charset="-120"/>
                <a:ea typeface="HanWang WeiBeiMedium-Gb5" pitchFamily="2" charset="-120"/>
              </a:rPr>
              <a:t>不跟隨你</a:t>
            </a:r>
            <a:r>
              <a:rPr lang="zh-TW" altLang="en-US" dirty="0" smtClean="0">
                <a:latin typeface="HanWang WeiBeiMedium-Gb5" pitchFamily="2" charset="-120"/>
                <a:ea typeface="HanWang WeiBeiMedium-Gb5" pitchFamily="2" charset="-120"/>
              </a:rPr>
              <a:t>。你往哪裏去，我也往那裏去；你在哪裏住宿，我也在那裏住宿；你的國就是我的國，你的上帝就是我的上帝</a:t>
            </a:r>
            <a:r>
              <a:rPr lang="zh-TW" altLang="en-US" dirty="0" smtClean="0">
                <a:latin typeface="HanWang WeiBeiMedium-Gb5" pitchFamily="2" charset="-120"/>
                <a:ea typeface="HanWang WeiBeiMedium-Gb5" pitchFamily="2" charset="-120"/>
              </a:rPr>
              <a:t>。</a:t>
            </a:r>
            <a:r>
              <a:rPr lang="en-US" altLang="zh-TW" dirty="0">
                <a:latin typeface="HanWang WeiBeiMedium-Gb5" pitchFamily="2" charset="-120"/>
                <a:ea typeface="HanWang WeiBeiMedium-Gb5" pitchFamily="2" charset="-120"/>
              </a:rPr>
              <a:t/>
            </a:r>
            <a:br>
              <a:rPr lang="en-US" altLang="zh-TW" dirty="0">
                <a:latin typeface="HanWang WeiBeiMedium-Gb5" pitchFamily="2" charset="-120"/>
                <a:ea typeface="HanWang WeiBeiMedium-Gb5" pitchFamily="2" charset="-120"/>
              </a:rPr>
            </a:br>
            <a:r>
              <a:rPr lang="en-US" baseline="30000" dirty="0" smtClean="0"/>
              <a:t>16</a:t>
            </a:r>
            <a:r>
              <a:rPr lang="en-US" dirty="0" smtClean="0"/>
              <a:t> </a:t>
            </a:r>
            <a:r>
              <a:rPr lang="en-US" dirty="0"/>
              <a:t>But Ruth replied, “Don’t urge me to leave you or to </a:t>
            </a:r>
            <a:r>
              <a:rPr lang="en-US" dirty="0">
                <a:solidFill>
                  <a:srgbClr val="FFFF00"/>
                </a:solidFill>
              </a:rPr>
              <a:t>turn back from you</a:t>
            </a:r>
            <a:r>
              <a:rPr lang="en-US" dirty="0"/>
              <a:t>. Where you go I will go, and where you stay I will stay. Your people will be my people and your God my God. </a:t>
            </a:r>
            <a:r>
              <a:rPr lang="zh-TW" altLang="en-US" dirty="0" smtClean="0">
                <a:latin typeface="HanWang WeiBeiMedium-Gb5" pitchFamily="2" charset="-120"/>
                <a:ea typeface="HanWang WeiBeiMedium-Gb5" pitchFamily="2" charset="-120"/>
              </a:rPr>
              <a:t> </a:t>
            </a:r>
            <a:endParaRPr lang="zh-TW" altLang="en-US" dirty="0" smtClean="0">
              <a:latin typeface="HanWang WeiBeiMedium-Gb5" pitchFamily="2" charset="-120"/>
              <a:ea typeface="HanWang WeiBeiMedium-Gb5" pitchFamily="2" charset="-120"/>
            </a:endParaRPr>
          </a:p>
          <a:p>
            <a:r>
              <a:rPr lang="zh-TW" altLang="en-US" dirty="0" smtClean="0">
                <a:latin typeface="HanWang WeiBeiMedium-Gb5" pitchFamily="2" charset="-120"/>
                <a:ea typeface="HanWang WeiBeiMedium-Gb5" pitchFamily="2" charset="-120"/>
              </a:rPr>
              <a:t>「不跟隨你</a:t>
            </a:r>
            <a:r>
              <a:rPr lang="zh-TW" altLang="en-US" dirty="0" smtClean="0">
                <a:latin typeface="HanWang WeiBeiMedium-Gb5" pitchFamily="2" charset="-120"/>
                <a:ea typeface="HanWang WeiBeiMedium-Gb5" pitchFamily="2" charset="-120"/>
              </a:rPr>
              <a:t>」</a:t>
            </a:r>
            <a:r>
              <a:rPr lang="en-US" altLang="zh-TW" dirty="0" smtClean="0">
                <a:latin typeface="HanWang WeiBeiMedium-Gb5" pitchFamily="2" charset="-120"/>
                <a:ea typeface="HanWang WeiBeiMedium-Gb5" pitchFamily="2" charset="-120"/>
              </a:rPr>
              <a:t>	</a:t>
            </a:r>
            <a:r>
              <a:rPr lang="en-US" altLang="zh-TW" dirty="0" smtClean="0"/>
              <a:t>=	</a:t>
            </a:r>
            <a:r>
              <a:rPr lang="zh-TW" altLang="en-US"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離棄你</a:t>
            </a:r>
            <a:r>
              <a:rPr lang="zh-TW" altLang="en-US" dirty="0" smtClean="0">
                <a:latin typeface="HanWang WeiBeiMedium-Gb5" pitchFamily="2" charset="-120"/>
                <a:ea typeface="HanWang WeiBeiMedium-Gb5" pitchFamily="2" charset="-120"/>
              </a:rPr>
              <a:t>」</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ea typeface="HanWang WeiBeiMedium-Gb5" pitchFamily="2" charset="-120"/>
              </a:rPr>
              <a:t>Not following you 	= 	Forsake you</a:t>
            </a:r>
            <a:endParaRPr lang="en-US" dirty="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Ruth 1:1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當士師秉政的時候</a:t>
            </a:r>
            <a:r>
              <a:rPr lang="zh-TW" altLang="en-US" dirty="0" smtClean="0">
                <a:latin typeface="HanWang WeiBeiMedium-Gb5" pitchFamily="2" charset="-120"/>
                <a:ea typeface="HanWang WeiBeiMedium-Gb5" pitchFamily="2" charset="-120"/>
              </a:rPr>
              <a:t>，國中遭遇饑荒。在猶大的伯利恆，有一個人帶著妻子和兩個兒子往摩押地去寄居。 </a:t>
            </a:r>
            <a:endParaRPr lang="en-US" altLang="zh-TW" dirty="0" smtClean="0">
              <a:latin typeface="HanWang WeiBeiMedium-Gb5" pitchFamily="2" charset="-120"/>
              <a:ea typeface="HanWang WeiBeiMedium-Gb5" pitchFamily="2" charset="-120"/>
            </a:endParaRPr>
          </a:p>
          <a:p>
            <a:r>
              <a:rPr lang="en-US" baseline="30000" dirty="0" smtClean="0"/>
              <a:t>1</a:t>
            </a:r>
            <a:r>
              <a:rPr lang="en-US" dirty="0" smtClean="0"/>
              <a:t> </a:t>
            </a:r>
            <a:r>
              <a:rPr lang="en-US" dirty="0" smtClean="0">
                <a:solidFill>
                  <a:srgbClr val="FFFF00"/>
                </a:solidFill>
              </a:rPr>
              <a:t>In the days when the judges ruled</a:t>
            </a:r>
            <a:r>
              <a:rPr lang="en-US" dirty="0" smtClean="0"/>
              <a:t>, there was a famine in the land. So a man from Bethlehem in Judah, together with his wife and two sons, went to live for a while in the country of Moab. </a:t>
            </a:r>
          </a:p>
          <a:p>
            <a:endParaRPr lang="zh-TW" altLang="en-US" dirty="0" smtClean="0">
              <a:latin typeface="HanWang WeiBeiMedium-Gb5" pitchFamily="2" charset="-120"/>
              <a:ea typeface="HanWang WeiBeiMedium-Gb5" pitchFamily="2" charset="-120"/>
            </a:endParaRP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228332"/>
            <a:ext cx="8610600" cy="6096268"/>
          </a:xfrm>
        </p:spPr>
        <p:txBody>
          <a:bodyPr>
            <a:noAutofit/>
          </a:bodyPr>
          <a:lstStyle/>
          <a:p>
            <a:r>
              <a:rPr lang="en-US" altLang="zh-TW" dirty="0" smtClean="0"/>
              <a:t>Deuteronomy 7:7–9</a:t>
            </a:r>
            <a:r>
              <a:rPr lang="zh-TW" altLang="en-US" dirty="0" smtClean="0"/>
              <a:t> </a:t>
            </a: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「耶和華專愛你們，揀選你們，並非因你們的人數多於別民，原來你們的人數在萬民中是最少的。</a:t>
            </a:r>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只因耶和華愛你們，又因要守他向你們列祖所起的誓，就用大能的手領你們出來，從為奴之家救贖你們脫離埃及王法老的手</a:t>
            </a:r>
            <a:r>
              <a:rPr lang="zh-TW" altLang="en-US" dirty="0" smtClean="0">
                <a:latin typeface="HanWang WeiBeiMedium-Gb5" pitchFamily="2" charset="-120"/>
                <a:ea typeface="HanWang WeiBeiMedium-Gb5" pitchFamily="2" charset="-120"/>
              </a:rPr>
              <a:t>。</a:t>
            </a:r>
            <a:endParaRPr lang="en-US" altLang="zh-TW" dirty="0" smtClean="0">
              <a:latin typeface="HanWang WeiBeiMedium-Gb5" pitchFamily="2" charset="-120"/>
              <a:ea typeface="HanWang WeiBeiMedium-Gb5" pitchFamily="2" charset="-120"/>
            </a:endParaRPr>
          </a:p>
          <a:p>
            <a:r>
              <a:rPr lang="en-US" baseline="30000" dirty="0" smtClean="0">
                <a:latin typeface="Arial Narrow" pitchFamily="34" charset="0"/>
              </a:rPr>
              <a:t>7</a:t>
            </a:r>
            <a:r>
              <a:rPr lang="en-US" dirty="0" smtClean="0">
                <a:latin typeface="Arial Narrow" pitchFamily="34" charset="0"/>
              </a:rPr>
              <a:t> </a:t>
            </a:r>
            <a:r>
              <a:rPr lang="en-US" dirty="0" smtClean="0">
                <a:latin typeface="Arial Narrow" pitchFamily="34" charset="0"/>
              </a:rPr>
              <a:t>The </a:t>
            </a:r>
            <a:r>
              <a:rPr lang="en-US" cap="small" dirty="0" smtClean="0">
                <a:latin typeface="Arial Narrow" pitchFamily="34" charset="0"/>
              </a:rPr>
              <a:t>Lord</a:t>
            </a:r>
            <a:r>
              <a:rPr lang="en-US" dirty="0" smtClean="0">
                <a:latin typeface="Arial Narrow" pitchFamily="34" charset="0"/>
              </a:rPr>
              <a:t> did not set his affection on you and choose you because you were more numerous than other peoples, for you were the fewest of all peoples. </a:t>
            </a:r>
            <a:r>
              <a:rPr lang="en-US" baseline="30000" dirty="0" smtClean="0">
                <a:latin typeface="Arial Narrow" pitchFamily="34" charset="0"/>
              </a:rPr>
              <a:t>8</a:t>
            </a:r>
            <a:r>
              <a:rPr lang="en-US" dirty="0" smtClean="0">
                <a:latin typeface="Arial Narrow" pitchFamily="34" charset="0"/>
              </a:rPr>
              <a:t> But it was because the </a:t>
            </a:r>
            <a:r>
              <a:rPr lang="en-US" cap="small" dirty="0" smtClean="0">
                <a:latin typeface="Arial Narrow" pitchFamily="34" charset="0"/>
              </a:rPr>
              <a:t>Lord</a:t>
            </a:r>
            <a:r>
              <a:rPr lang="en-US" dirty="0" smtClean="0">
                <a:latin typeface="Arial Narrow" pitchFamily="34" charset="0"/>
              </a:rPr>
              <a:t> loved you and kept the oath he swore to your ancestors that he brought you out with a mighty hand and redeemed you from the land of slavery, from the power of Pharaoh king of Egypt. </a:t>
            </a:r>
            <a:endParaRPr lang="zh-TW" altLang="en-US" dirty="0">
              <a:latin typeface="Arial Narrow" pitchFamily="34" charset="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zh-TW" dirty="0" smtClean="0"/>
              <a:t>Romans </a:t>
            </a:r>
            <a:r>
              <a:rPr lang="en-US" altLang="zh-TW" dirty="0" smtClean="0"/>
              <a:t>8:38–39</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38</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因為我深信無論是死，是生</a:t>
            </a:r>
            <a:r>
              <a:rPr lang="zh-TW" altLang="en-US" dirty="0" smtClean="0">
                <a:latin typeface="HanWang WeiBeiMedium-Gb5" pitchFamily="2" charset="-120"/>
                <a:ea typeface="HanWang WeiBeiMedium-Gb5" pitchFamily="2" charset="-120"/>
              </a:rPr>
              <a:t>，</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都</a:t>
            </a:r>
            <a:r>
              <a:rPr lang="zh-TW" altLang="en-US" dirty="0" smtClean="0">
                <a:latin typeface="HanWang WeiBeiMedium-Gb5" pitchFamily="2" charset="-120"/>
                <a:ea typeface="HanWang WeiBeiMedium-Gb5" pitchFamily="2" charset="-120"/>
              </a:rPr>
              <a:t>不能叫我們與上帝的愛隔絕；這愛是在我們的主基督耶穌裏的。 </a:t>
            </a:r>
          </a:p>
          <a:p>
            <a:r>
              <a:rPr lang="en-US" baseline="30000" dirty="0" smtClean="0"/>
              <a:t>38</a:t>
            </a:r>
            <a:r>
              <a:rPr lang="en-US" dirty="0" smtClean="0"/>
              <a:t> </a:t>
            </a:r>
            <a:r>
              <a:rPr lang="en-US" dirty="0" smtClean="0"/>
              <a:t>For I am convinced that neither death nor life, </a:t>
            </a:r>
            <a:r>
              <a:rPr lang="en-US" dirty="0" smtClean="0"/>
              <a:t>… will </a:t>
            </a:r>
            <a:r>
              <a:rPr lang="en-US" dirty="0" smtClean="0"/>
              <a:t>be able to separate us from the love of God that is in Christ Jesus our Lord.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solidFill>
                  <a:schemeClr val="tx1"/>
                </a:solidFill>
              </a:rPr>
              <a:t>3. </a:t>
            </a:r>
            <a:r>
              <a:rPr lang="zh-TW" altLang="en-US" dirty="0" smtClean="0">
                <a:solidFill>
                  <a:schemeClr val="tx1"/>
                </a:solidFill>
                <a:latin typeface="HanWang WeiBeiMedium-Gb5" pitchFamily="2" charset="-120"/>
                <a:ea typeface="HanWang WeiBeiMedium-Gb5" pitchFamily="2" charset="-120"/>
              </a:rPr>
              <a:t>有買贖權的親屬波阿</a:t>
            </a:r>
            <a:r>
              <a:rPr lang="zh-TW" altLang="en-US" dirty="0" smtClean="0">
                <a:solidFill>
                  <a:schemeClr val="tx1"/>
                </a:solidFill>
                <a:latin typeface="HanWang WeiBeiMedium-Gb5" pitchFamily="2" charset="-120"/>
                <a:ea typeface="HanWang WeiBeiMedium-Gb5" pitchFamily="2" charset="-120"/>
              </a:rPr>
              <a:t>斯</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latin typeface="+mn-lt"/>
                <a:ea typeface="HanWang WeiBeiMedium-Gb5" pitchFamily="2" charset="-120"/>
              </a:rPr>
              <a:t>Boaz Who Has the Right to Redeem</a:t>
            </a:r>
            <a:endParaRPr lang="en-US" dirty="0">
              <a:solidFill>
                <a:schemeClr val="tx1"/>
              </a:solidFill>
              <a:latin typeface="+mn-lt"/>
              <a:ea typeface="HanWang WeiBeiMedium-Gb5" pitchFamily="2" charset="-120"/>
            </a:endParaRPr>
          </a:p>
        </p:txBody>
      </p:sp>
      <p:sp>
        <p:nvSpPr>
          <p:cNvPr id="5" name="Content Placeholder 4"/>
          <p:cNvSpPr>
            <a:spLocks noGrp="1"/>
          </p:cNvSpPr>
          <p:nvPr>
            <p:ph idx="1"/>
          </p:nvPr>
        </p:nvSpPr>
        <p:spPr/>
        <p:txBody>
          <a:bodyPr/>
          <a:lstStyle/>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TW" altLang="en-US" dirty="0" smtClean="0">
                <a:solidFill>
                  <a:schemeClr val="tx1"/>
                </a:solidFill>
                <a:latin typeface="HanWang WeiBeiMedium-Gb5" pitchFamily="2" charset="-120"/>
                <a:ea typeface="HanWang WeiBeiMedium-Gb5" pitchFamily="2" charset="-120"/>
              </a:rPr>
              <a:t>至近的親屬的責</a:t>
            </a:r>
            <a:r>
              <a:rPr lang="zh-TW" altLang="en-US" dirty="0" smtClean="0">
                <a:solidFill>
                  <a:schemeClr val="tx1"/>
                </a:solidFill>
                <a:latin typeface="HanWang WeiBeiMedium-Gb5" pitchFamily="2" charset="-120"/>
                <a:ea typeface="HanWang WeiBeiMedium-Gb5" pitchFamily="2" charset="-120"/>
              </a:rPr>
              <a:t>任</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latin typeface="+mn-lt"/>
                <a:ea typeface="HanWang WeiBeiMedium-Gb5" pitchFamily="2" charset="-120"/>
              </a:rPr>
              <a:t>Duties of a kinsman-redeemer</a:t>
            </a:r>
            <a:endParaRPr lang="en-US" dirty="0">
              <a:solidFill>
                <a:schemeClr val="tx1"/>
              </a:solidFill>
              <a:latin typeface="+mn-lt"/>
              <a:ea typeface="HanWang WeiBeiMedium-Gb5" pitchFamily="2" charset="-120"/>
            </a:endParaRPr>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pPr marL="609573" indent="-609573">
              <a:buFont typeface="+mj-lt"/>
              <a:buAutoNum type="arabicPeriod"/>
            </a:pPr>
            <a:r>
              <a:rPr lang="zh-TW" altLang="en-US" dirty="0" smtClean="0">
                <a:latin typeface="HanWang WeiBeiMedium-Gb5" pitchFamily="2" charset="-120"/>
                <a:ea typeface="HanWang WeiBeiMedium-Gb5" pitchFamily="2" charset="-120"/>
              </a:rPr>
              <a:t>他有權贖回一個親屬的賣掉的地</a:t>
            </a:r>
            <a:r>
              <a:rPr lang="zh-TW" altLang="en-US" dirty="0" smtClean="0">
                <a:latin typeface="HanWang WeiBeiMedium-Gb5" pitchFamily="2" charset="-120"/>
                <a:ea typeface="HanWang WeiBeiMedium-Gb5" pitchFamily="2" charset="-120"/>
              </a:rPr>
              <a:t>業</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ea typeface="HanWang WeiBeiMedium-Gb5" pitchFamily="2" charset="-120"/>
              </a:rPr>
              <a:t>He should reacquire sold property of his relatives</a:t>
            </a:r>
            <a:r>
              <a:rPr lang="zh-TW" altLang="en-US" dirty="0" smtClean="0">
                <a:latin typeface="HanWang WeiBeiMedium-Gb5" pitchFamily="2" charset="-120"/>
                <a:ea typeface="HanWang WeiBeiMedium-Gb5" pitchFamily="2" charset="-120"/>
              </a:rPr>
              <a:t>（利</a:t>
            </a:r>
            <a:r>
              <a:rPr lang="en-US" altLang="zh-TW" dirty="0" smtClean="0">
                <a:ea typeface="HanWang WeiBeiMedium-Gb5" pitchFamily="2" charset="-120"/>
              </a:rPr>
              <a:t>Lev</a:t>
            </a:r>
            <a:r>
              <a:rPr lang="en-US" altLang="zh-TW" dirty="0" smtClean="0">
                <a:latin typeface="HanWang WeiBeiMedium-Gb5" pitchFamily="2" charset="-120"/>
                <a:ea typeface="HanWang WeiBeiMedium-Gb5" pitchFamily="2" charset="-120"/>
              </a:rPr>
              <a:t> </a:t>
            </a:r>
            <a:r>
              <a:rPr lang="en-US" dirty="0" smtClean="0">
                <a:latin typeface="HanWang WeiBeiMedium-Gb5" pitchFamily="2" charset="-120"/>
                <a:ea typeface="HanWang WeiBeiMedium-Gb5" pitchFamily="2" charset="-120"/>
              </a:rPr>
              <a:t>25:25</a:t>
            </a:r>
            <a:r>
              <a:rPr lang="zh-TW" altLang="en-US" dirty="0" smtClean="0">
                <a:latin typeface="HanWang WeiBeiMedium-Gb5" pitchFamily="2" charset="-120"/>
                <a:ea typeface="HanWang WeiBeiMedium-Gb5" pitchFamily="2" charset="-120"/>
              </a:rPr>
              <a:t>）</a:t>
            </a:r>
            <a:endParaRPr lang="en-US" altLang="zh-TW" dirty="0" smtClean="0">
              <a:ea typeface="HanWang WeiBeiMedium-Gb5" pitchFamily="2" charset="-120"/>
            </a:endParaRPr>
          </a:p>
          <a:p>
            <a:pPr marL="609573" indent="-609573">
              <a:buFont typeface="+mj-lt"/>
              <a:buAutoNum type="arabicPeriod"/>
            </a:pPr>
            <a:r>
              <a:rPr lang="zh-TW" altLang="en-US" dirty="0" smtClean="0">
                <a:latin typeface="HanWang WeiBeiMedium-Gb5" pitchFamily="2" charset="-120"/>
                <a:ea typeface="HanWang WeiBeiMedium-Gb5" pitchFamily="2" charset="-120"/>
              </a:rPr>
              <a:t>如果有人自賣為奴隸，「至近的親屬」有權買回他的自</a:t>
            </a:r>
            <a:r>
              <a:rPr lang="zh-TW" altLang="en-US" dirty="0" smtClean="0">
                <a:latin typeface="HanWang WeiBeiMedium-Gb5" pitchFamily="2" charset="-120"/>
                <a:ea typeface="HanWang WeiBeiMedium-Gb5" pitchFamily="2" charset="-120"/>
              </a:rPr>
              <a:t>由（利</a:t>
            </a:r>
            <a:r>
              <a:rPr lang="en-US" altLang="zh-TW" dirty="0" smtClean="0">
                <a:ea typeface="HanWang WeiBeiMedium-Gb5" pitchFamily="2" charset="-120"/>
              </a:rPr>
              <a:t>Lev </a:t>
            </a:r>
            <a:r>
              <a:rPr lang="en-US" dirty="0" smtClean="0">
                <a:latin typeface="HanWang WeiBeiMedium-Gb5" pitchFamily="2" charset="-120"/>
                <a:ea typeface="HanWang WeiBeiMedium-Gb5" pitchFamily="2" charset="-120"/>
              </a:rPr>
              <a:t>25:47-49</a:t>
            </a:r>
            <a:r>
              <a:rPr lang="zh-TW" altLang="en-US" dirty="0" smtClean="0">
                <a:latin typeface="HanWang WeiBeiMedium-Gb5" pitchFamily="2" charset="-120"/>
                <a:ea typeface="HanWang WeiBeiMedium-Gb5" pitchFamily="2" charset="-120"/>
              </a:rPr>
              <a:t>）</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ea typeface="HanWang WeiBeiMedium-Gb5" pitchFamily="2" charset="-120"/>
              </a:rPr>
              <a:t>He should redeem relatives who are slaves</a:t>
            </a:r>
            <a:endParaRPr lang="en-US" altLang="zh-TW" dirty="0" smtClean="0">
              <a:latin typeface="HanWang WeiBeiMedium-Gb5" pitchFamily="2" charset="-120"/>
              <a:ea typeface="HanWang WeiBeiMedium-Gb5" pitchFamily="2" charset="-120"/>
            </a:endParaRPr>
          </a:p>
          <a:p>
            <a:pPr marL="609573" indent="-609573">
              <a:buFont typeface="+mj-lt"/>
              <a:buAutoNum type="arabicPeriod"/>
            </a:pPr>
            <a:r>
              <a:rPr lang="zh-TW" altLang="en-US" dirty="0" smtClean="0">
                <a:latin typeface="HanWang WeiBeiMedium-Gb5" pitchFamily="2" charset="-120"/>
                <a:ea typeface="HanWang WeiBeiMedium-Gb5" pitchFamily="2" charset="-120"/>
              </a:rPr>
              <a:t>如果一個兄弟死亡，沒有兒子。「至近的親屬」有責任娶其寡婦</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為死人立</a:t>
            </a:r>
            <a:r>
              <a:rPr lang="zh-TW" altLang="en-US" dirty="0" smtClean="0">
                <a:latin typeface="HanWang WeiBeiMedium-Gb5" pitchFamily="2" charset="-120"/>
                <a:ea typeface="HanWang WeiBeiMedium-Gb5" pitchFamily="2" charset="-120"/>
              </a:rPr>
              <a:t>後</a:t>
            </a:r>
            <a:r>
              <a:rPr lang="en-US" altLang="zh-TW" dirty="0">
                <a:latin typeface="HanWang WeiBeiMedium-Gb5" pitchFamily="2" charset="-120"/>
                <a:ea typeface="HanWang WeiBeiMedium-Gb5" pitchFamily="2" charset="-120"/>
              </a:rPr>
              <a:t/>
            </a:r>
            <a:br>
              <a:rPr lang="en-US" altLang="zh-TW" dirty="0">
                <a:latin typeface="HanWang WeiBeiMedium-Gb5" pitchFamily="2" charset="-120"/>
                <a:ea typeface="HanWang WeiBeiMedium-Gb5" pitchFamily="2" charset="-120"/>
              </a:rPr>
            </a:br>
            <a:r>
              <a:rPr lang="en-US" altLang="zh-TW" dirty="0" smtClean="0">
                <a:ea typeface="HanWang WeiBeiMedium-Gb5" pitchFamily="2" charset="-120"/>
              </a:rPr>
              <a:t>He should marry a childless widow of a deceased brother</a:t>
            </a:r>
            <a:r>
              <a:rPr lang="zh-TW" altLang="en-US" dirty="0" smtClean="0">
                <a:latin typeface="HanWang WeiBeiMedium-Gb5" pitchFamily="2" charset="-120"/>
                <a:ea typeface="HanWang WeiBeiMedium-Gb5" pitchFamily="2" charset="-120"/>
              </a:rPr>
              <a:t>（申</a:t>
            </a:r>
            <a:r>
              <a:rPr lang="en-US" altLang="zh-TW" dirty="0" smtClean="0">
                <a:ea typeface="HanWang WeiBeiMedium-Gb5" pitchFamily="2" charset="-120"/>
              </a:rPr>
              <a:t>Deut </a:t>
            </a:r>
            <a:r>
              <a:rPr lang="en-US" dirty="0" smtClean="0">
                <a:latin typeface="HanWang WeiBeiMedium-Gb5" pitchFamily="2" charset="-120"/>
                <a:ea typeface="HanWang WeiBeiMedium-Gb5" pitchFamily="2" charset="-120"/>
              </a:rPr>
              <a:t>25</a:t>
            </a:r>
            <a:r>
              <a:rPr lang="zh-TW" altLang="en-US" dirty="0" smtClean="0">
                <a:latin typeface="HanWang WeiBeiMedium-Gb5" pitchFamily="2" charset="-120"/>
                <a:ea typeface="HanWang WeiBeiMedium-Gb5" pitchFamily="2" charset="-120"/>
              </a:rPr>
              <a:t>：</a:t>
            </a:r>
            <a:r>
              <a:rPr lang="en-US" dirty="0" smtClean="0">
                <a:latin typeface="HanWang WeiBeiMedium-Gb5" pitchFamily="2" charset="-120"/>
                <a:ea typeface="HanWang WeiBeiMedium-Gb5" pitchFamily="2" charset="-120"/>
              </a:rPr>
              <a:t>5-10;</a:t>
            </a:r>
            <a:r>
              <a:rPr lang="zh-TW" altLang="en-US" dirty="0" smtClean="0">
                <a:latin typeface="HanWang WeiBeiMedium-Gb5" pitchFamily="2" charset="-120"/>
                <a:ea typeface="HanWang WeiBeiMedium-Gb5" pitchFamily="2" charset="-120"/>
              </a:rPr>
              <a:t>創</a:t>
            </a:r>
            <a:r>
              <a:rPr lang="en-US" altLang="zh-TW" dirty="0" smtClean="0">
                <a:ea typeface="HanWang WeiBeiMedium-Gb5" pitchFamily="2" charset="-120"/>
              </a:rPr>
              <a:t>Gen</a:t>
            </a:r>
            <a:r>
              <a:rPr lang="en-US" dirty="0" smtClean="0">
                <a:latin typeface="HanWang WeiBeiMedium-Gb5" pitchFamily="2" charset="-120"/>
                <a:ea typeface="HanWang WeiBeiMedium-Gb5" pitchFamily="2" charset="-120"/>
              </a:rPr>
              <a:t>38</a:t>
            </a:r>
            <a:r>
              <a:rPr lang="zh-TW" altLang="en-US" dirty="0" smtClean="0">
                <a:latin typeface="HanWang WeiBeiMedium-Gb5" pitchFamily="2" charset="-120"/>
                <a:ea typeface="HanWang WeiBeiMedium-Gb5" pitchFamily="2" charset="-120"/>
              </a:rPr>
              <a:t>：</a:t>
            </a:r>
            <a:r>
              <a:rPr lang="en-US" dirty="0" smtClean="0">
                <a:latin typeface="HanWang WeiBeiMedium-Gb5" pitchFamily="2" charset="-120"/>
                <a:ea typeface="HanWang WeiBeiMedium-Gb5" pitchFamily="2" charset="-120"/>
              </a:rPr>
              <a:t>8-10</a:t>
            </a:r>
            <a:r>
              <a:rPr lang="zh-TW" altLang="en-US" dirty="0" smtClean="0">
                <a:latin typeface="HanWang WeiBeiMedium-Gb5" pitchFamily="2" charset="-120"/>
                <a:ea typeface="HanWang WeiBeiMedium-Gb5" pitchFamily="2" charset="-120"/>
              </a:rPr>
              <a:t>）。</a:t>
            </a:r>
            <a:endParaRPr 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TW" altLang="en-US" dirty="0" smtClean="0">
                <a:solidFill>
                  <a:schemeClr val="tx1"/>
                </a:solidFill>
                <a:latin typeface="HanWang WeiBeiMedium-Gb5" pitchFamily="2" charset="-120"/>
                <a:ea typeface="HanWang WeiBeiMedium-Gb5" pitchFamily="2" charset="-120"/>
              </a:rPr>
              <a:t>波阿斯救贖路得的條</a:t>
            </a:r>
            <a:r>
              <a:rPr lang="zh-TW" altLang="en-US" dirty="0" smtClean="0">
                <a:solidFill>
                  <a:schemeClr val="tx1"/>
                </a:solidFill>
                <a:latin typeface="HanWang WeiBeiMedium-Gb5" pitchFamily="2" charset="-120"/>
                <a:ea typeface="HanWang WeiBeiMedium-Gb5" pitchFamily="2" charset="-120"/>
              </a:rPr>
              <a:t>件</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latin typeface="+mn-lt"/>
                <a:ea typeface="HanWang WeiBeiMedium-Gb5" pitchFamily="2" charset="-120"/>
              </a:rPr>
              <a:t>Conditions for Boaz to redeem Ruth</a:t>
            </a:r>
            <a:endParaRPr lang="en-US" dirty="0">
              <a:solidFill>
                <a:schemeClr val="tx1"/>
              </a:solidFill>
              <a:latin typeface="+mn-lt"/>
              <a:ea typeface="HanWang WeiBeiMedium-Gb5" pitchFamily="2" charset="-120"/>
            </a:endParaRPr>
          </a:p>
        </p:txBody>
      </p:sp>
      <p:sp>
        <p:nvSpPr>
          <p:cNvPr id="3" name="Content Placeholder 2"/>
          <p:cNvSpPr>
            <a:spLocks noGrp="1"/>
          </p:cNvSpPr>
          <p:nvPr>
            <p:ph idx="1"/>
          </p:nvPr>
        </p:nvSpPr>
        <p:spPr>
          <a:xfrm>
            <a:off x="228600" y="1600200"/>
            <a:ext cx="8686800" cy="4525963"/>
          </a:xfrm>
        </p:spPr>
        <p:txBody>
          <a:bodyPr/>
          <a:lstStyle/>
          <a:p>
            <a:pPr marL="609573" indent="-609573">
              <a:buFont typeface="+mj-lt"/>
              <a:buAutoNum type="arabicPeriod"/>
            </a:pPr>
            <a:r>
              <a:rPr lang="zh-TW" altLang="en-US" dirty="0" smtClean="0">
                <a:latin typeface="HanWang WeiBeiMedium-Gb5" pitchFamily="2" charset="-120"/>
                <a:ea typeface="HanWang WeiBeiMedium-Gb5" pitchFamily="2" charset="-120"/>
              </a:rPr>
              <a:t>他要與以利米勒有血緣的關係 </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至近的親屬</a:t>
            </a:r>
            <a:r>
              <a:rPr lang="en-US" altLang="zh-TW" dirty="0" smtClean="0">
                <a:latin typeface="HanWang WeiBeiMedium-Gb5" pitchFamily="2" charset="-120"/>
                <a:ea typeface="HanWang WeiBeiMedium-Gb5" pitchFamily="2" charset="-120"/>
              </a:rPr>
              <a:t>)</a:t>
            </a:r>
            <a:br>
              <a:rPr lang="en-US" altLang="zh-TW" dirty="0" smtClean="0">
                <a:latin typeface="HanWang WeiBeiMedium-Gb5" pitchFamily="2" charset="-120"/>
                <a:ea typeface="HanWang WeiBeiMedium-Gb5" pitchFamily="2" charset="-120"/>
              </a:rPr>
            </a:br>
            <a:r>
              <a:rPr lang="en-US" altLang="zh-TW" dirty="0" smtClean="0">
                <a:ea typeface="HanWang WeiBeiMedium-Gb5" pitchFamily="2" charset="-120"/>
              </a:rPr>
              <a:t>He is </a:t>
            </a:r>
            <a:r>
              <a:rPr lang="en-US" dirty="0" err="1" smtClean="0"/>
              <a:t>Elimelech’s</a:t>
            </a:r>
            <a:r>
              <a:rPr lang="en-US" dirty="0" smtClean="0"/>
              <a:t> relative (a kinsman-redeemer)</a:t>
            </a:r>
            <a:endParaRPr lang="en-US" altLang="zh-TW" dirty="0" smtClean="0">
              <a:ea typeface="HanWang WeiBeiMedium-Gb5" pitchFamily="2" charset="-120"/>
            </a:endParaRPr>
          </a:p>
          <a:p>
            <a:pPr marL="609573" indent="-609573">
              <a:buFont typeface="+mj-lt"/>
              <a:buAutoNum type="arabicPeriod"/>
            </a:pPr>
            <a:r>
              <a:rPr lang="zh-TW" altLang="en-US" dirty="0" smtClean="0">
                <a:latin typeface="HanWang WeiBeiMedium-Gb5" pitchFamily="2" charset="-120"/>
                <a:ea typeface="HanWang WeiBeiMedium-Gb5" pitchFamily="2" charset="-120"/>
              </a:rPr>
              <a:t>有能力付贖</a:t>
            </a:r>
            <a:r>
              <a:rPr lang="zh-TW" altLang="en-US" dirty="0" smtClean="0">
                <a:latin typeface="HanWang WeiBeiMedium-Gb5" pitchFamily="2" charset="-120"/>
                <a:ea typeface="HanWang WeiBeiMedium-Gb5" pitchFamily="2" charset="-120"/>
              </a:rPr>
              <a:t>價 </a:t>
            </a:r>
            <a:r>
              <a:rPr lang="en-US" altLang="zh-TW" dirty="0" smtClean="0">
                <a:ea typeface="HanWang WeiBeiMedium-Gb5" pitchFamily="2" charset="-120"/>
              </a:rPr>
              <a:t>He has the means to pay</a:t>
            </a:r>
            <a:endParaRPr lang="en-US" altLang="zh-TW" dirty="0" smtClean="0">
              <a:ea typeface="HanWang WeiBeiMedium-Gb5" pitchFamily="2" charset="-120"/>
            </a:endParaRPr>
          </a:p>
          <a:p>
            <a:pPr marL="609573" indent="-609573">
              <a:buFont typeface="+mj-lt"/>
              <a:buAutoNum type="arabicPeriod"/>
            </a:pPr>
            <a:r>
              <a:rPr lang="zh-HK" altLang="en-US" dirty="0" smtClean="0">
                <a:latin typeface="HanWang WeiBeiMedium-Gb5" pitchFamily="2" charset="-120"/>
                <a:ea typeface="HanWang WeiBeiMedium-Gb5" pitchFamily="2" charset="-120"/>
              </a:rPr>
              <a:t>願</a:t>
            </a:r>
            <a:r>
              <a:rPr lang="zh-HK" altLang="en-US" dirty="0" smtClean="0">
                <a:latin typeface="HanWang WeiBeiMedium-Gb5" pitchFamily="2" charset="-120"/>
                <a:ea typeface="HanWang WeiBeiMedium-Gb5" pitchFamily="2" charset="-120"/>
              </a:rPr>
              <a:t>意 </a:t>
            </a:r>
            <a:r>
              <a:rPr lang="en-US" altLang="zh-HK" dirty="0" smtClean="0">
                <a:ea typeface="HanWang WeiBeiMedium-Gb5" pitchFamily="2" charset="-120"/>
              </a:rPr>
              <a:t>He is willing</a:t>
            </a:r>
            <a:endParaRPr lang="en-US" altLang="zh-HK" dirty="0" smtClean="0">
              <a:ea typeface="HanWang WeiBeiMedium-Gb5" pitchFamily="2" charset="-120"/>
            </a:endParaRPr>
          </a:p>
          <a:p>
            <a:pPr marL="609573" indent="-609573">
              <a:buFont typeface="+mj-lt"/>
              <a:buAutoNum type="arabicPeriod"/>
            </a:pPr>
            <a:endParaRPr 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r>
              <a:rPr lang="en-US" altLang="zh-TW" dirty="0" smtClean="0"/>
              <a:t>Ruth 3:12–13</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我實在是你一個至近的親屬，</a:t>
            </a:r>
            <a:r>
              <a:rPr lang="zh-TW" altLang="en-US" dirty="0" smtClean="0">
                <a:solidFill>
                  <a:srgbClr val="FFFF00"/>
                </a:solidFill>
                <a:latin typeface="HanWang WeiBeiMedium-Gb5" pitchFamily="2" charset="-120"/>
                <a:ea typeface="HanWang WeiBeiMedium-Gb5" pitchFamily="2" charset="-120"/>
              </a:rPr>
              <a:t>只是還有一個人比我更近</a:t>
            </a:r>
            <a:r>
              <a:rPr lang="zh-TW" altLang="en-US"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明早他若肯為你盡親屬的本分，就由他吧！倘若不肯，我指著永生的耶和華起誓，我必為你盡了本分</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endParaRPr lang="en-US" altLang="zh-TW" dirty="0" smtClean="0">
              <a:latin typeface="HanWang WeiBeiMedium-Gb5" pitchFamily="2" charset="-120"/>
              <a:ea typeface="HanWang WeiBeiMedium-Gb5" pitchFamily="2" charset="-120"/>
            </a:endParaRPr>
          </a:p>
          <a:p>
            <a:r>
              <a:rPr lang="en-US" baseline="30000" dirty="0" smtClean="0"/>
              <a:t>12</a:t>
            </a:r>
            <a:r>
              <a:rPr lang="en-US" dirty="0" smtClean="0"/>
              <a:t> </a:t>
            </a:r>
            <a:r>
              <a:rPr lang="en-US" dirty="0" smtClean="0"/>
              <a:t>Although it is true that I am a guardian-redeemer of our family, </a:t>
            </a:r>
            <a:r>
              <a:rPr lang="en-US" dirty="0" smtClean="0">
                <a:solidFill>
                  <a:srgbClr val="FFFF00"/>
                </a:solidFill>
              </a:rPr>
              <a:t>there is another who is more closely related than I</a:t>
            </a:r>
            <a:r>
              <a:rPr lang="en-US" dirty="0" smtClean="0"/>
              <a:t>. </a:t>
            </a:r>
            <a:r>
              <a:rPr lang="en-US" baseline="30000" dirty="0" smtClean="0"/>
              <a:t>13</a:t>
            </a:r>
            <a:r>
              <a:rPr lang="en-US" dirty="0" smtClean="0"/>
              <a:t> </a:t>
            </a:r>
            <a:r>
              <a:rPr lang="en-US" dirty="0" smtClean="0"/>
              <a:t>… in </a:t>
            </a:r>
            <a:r>
              <a:rPr lang="en-US" dirty="0" smtClean="0"/>
              <a:t>the morning if he wants to do his duty as your guardian-redeemer, good; let him redeem you. But if he is not willing, as surely as the </a:t>
            </a:r>
            <a:r>
              <a:rPr lang="en-US" cap="small" dirty="0" smtClean="0"/>
              <a:t>Lord</a:t>
            </a:r>
            <a:r>
              <a:rPr lang="en-US" dirty="0" smtClean="0"/>
              <a:t> lives I will do it</a:t>
            </a:r>
            <a:r>
              <a:rPr lang="en-US" dirty="0" smtClean="0"/>
              <a:t>...” </a:t>
            </a:r>
            <a:endParaRPr lang="en-US" dirty="0" smtClean="0"/>
          </a:p>
          <a:p>
            <a:endParaRPr lang="zh-TW" altLang="en-US" dirty="0" smtClean="0">
              <a:latin typeface="HanWang WeiBeiMedium-Gb5" pitchFamily="2" charset="-120"/>
              <a:ea typeface="HanWang WeiBeiMedium-Gb5" pitchFamily="2" charset="-120"/>
            </a:endParaRP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zh-TW" dirty="0" smtClean="0"/>
              <a:t>Ruth 4:3–6</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波阿斯對那至近的親屬說：「從摩押地回來的拿俄米，現在要賣我們族兄以利米勒的那塊地；</a:t>
            </a:r>
            <a:r>
              <a:rPr lang="en-US" altLang="zh-TW" baseline="30000"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你若肯贖就贖，若不肯贖就告訴我</a:t>
            </a:r>
            <a:r>
              <a:rPr lang="zh-TW" altLang="en-US" dirty="0" smtClean="0">
                <a:latin typeface="HanWang WeiBeiMedium-Gb5" pitchFamily="2" charset="-120"/>
                <a:ea typeface="HanWang WeiBeiMedium-Gb5" pitchFamily="2" charset="-120"/>
              </a:rPr>
              <a:t>。」</a:t>
            </a:r>
            <a:endParaRPr lang="en-US" altLang="zh-TW" dirty="0" smtClean="0">
              <a:latin typeface="HanWang WeiBeiMedium-Gb5" pitchFamily="2" charset="-120"/>
              <a:ea typeface="HanWang WeiBeiMedium-Gb5" pitchFamily="2" charset="-120"/>
            </a:endParaRPr>
          </a:p>
          <a:p>
            <a:r>
              <a:rPr lang="en-US" baseline="30000" dirty="0" smtClean="0"/>
              <a:t>3</a:t>
            </a:r>
            <a:r>
              <a:rPr lang="en-US" dirty="0" smtClean="0"/>
              <a:t> </a:t>
            </a:r>
            <a:r>
              <a:rPr lang="en-US" dirty="0" smtClean="0"/>
              <a:t>Then he said to the guardian-redeemer, “Naomi, who has come back from Moab, is selling the piece of land that belonged to our relative </a:t>
            </a:r>
            <a:r>
              <a:rPr lang="en-US" dirty="0" err="1" smtClean="0"/>
              <a:t>Elimelek</a:t>
            </a:r>
            <a:r>
              <a:rPr lang="en-US" dirty="0" smtClean="0"/>
              <a:t>… If </a:t>
            </a:r>
            <a:r>
              <a:rPr lang="en-US" dirty="0" smtClean="0"/>
              <a:t>you will redeem it, do so. But if you will not, tell </a:t>
            </a:r>
            <a:r>
              <a:rPr lang="en-US" dirty="0" smtClean="0"/>
              <a:t>me”</a:t>
            </a:r>
            <a:endParaRPr lang="en-US" dirty="0" smtClean="0"/>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26</a:t>
            </a:fld>
            <a:endParaRPr lang="es-E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3667" y="228332"/>
            <a:ext cx="8687933" cy="6172468"/>
          </a:xfrm>
        </p:spPr>
        <p:txBody>
          <a:bodyPr>
            <a:noAutofit/>
          </a:bodyPr>
          <a:lstStyle/>
          <a:p>
            <a:r>
              <a:rPr lang="zh-TW" altLang="en-US" dirty="0" smtClean="0">
                <a:latin typeface="HanWang WeiBeiMedium-Gb5" pitchFamily="2" charset="-120"/>
                <a:ea typeface="HanWang WeiBeiMedium-Gb5" pitchFamily="2" charset="-120"/>
              </a:rPr>
              <a:t>那人回答說：「我肯贖。」 </a:t>
            </a:r>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波阿斯說：「你從拿俄米手中買這地的時候，也當娶死人的妻摩押女子路得，使死人在產業上存留他的名。」</a:t>
            </a:r>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那人說：「這樣我就不能贖了，恐怕於我的產業有礙。你可以贖我所當贖的，我不能贖了</a:t>
            </a:r>
            <a:r>
              <a:rPr lang="zh-TW" altLang="en-US" dirty="0" smtClean="0">
                <a:latin typeface="HanWang WeiBeiMedium-Gb5" pitchFamily="2" charset="-120"/>
                <a:ea typeface="HanWang WeiBeiMedium-Gb5" pitchFamily="2" charset="-120"/>
              </a:rPr>
              <a:t>。」</a:t>
            </a:r>
            <a:endParaRPr lang="en-US" altLang="zh-TW" dirty="0" smtClean="0">
              <a:latin typeface="HanWang WeiBeiMedium-Gb5" pitchFamily="2" charset="-120"/>
              <a:ea typeface="HanWang WeiBeiMedium-Gb5" pitchFamily="2" charset="-120"/>
            </a:endParaRPr>
          </a:p>
          <a:p>
            <a:r>
              <a:rPr lang="en-US" dirty="0" smtClean="0"/>
              <a:t>“I will redeem it,” he said. </a:t>
            </a:r>
            <a:r>
              <a:rPr lang="en-US" baseline="30000" dirty="0" smtClean="0"/>
              <a:t>5</a:t>
            </a:r>
            <a:r>
              <a:rPr lang="en-US" dirty="0" smtClean="0"/>
              <a:t> </a:t>
            </a:r>
            <a:r>
              <a:rPr lang="en-US" dirty="0" smtClean="0"/>
              <a:t>Then Boaz said, “On the day you buy the land from Naomi, you also acquire Ruth the Moabite, the dead man’s widow, in order to maintain the name of the dead with his property.” </a:t>
            </a:r>
            <a:r>
              <a:rPr lang="en-US" baseline="30000" dirty="0" smtClean="0"/>
              <a:t>6</a:t>
            </a:r>
            <a:r>
              <a:rPr lang="en-US" dirty="0" smtClean="0"/>
              <a:t> At this, the guardian-redeemer said, “Then I cannot redeem it because I might endanger my own estate. You redeem it yourself. I cannot do it.”</a:t>
            </a:r>
            <a:r>
              <a:rPr lang="zh-TW" altLang="en-US" dirty="0" smtClean="0">
                <a:latin typeface="HanWang WeiBeiMedium-Gb5" pitchFamily="2" charset="-120"/>
                <a:ea typeface="HanWang WeiBeiMedium-Gb5" pitchFamily="2" charset="-120"/>
              </a:rPr>
              <a:t>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27</a:t>
            </a:fld>
            <a:endParaRPr lang="es-E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altLang="zh-TW" dirty="0" smtClean="0"/>
              <a:t>Romans 5:6–8</a:t>
            </a:r>
            <a:r>
              <a:rPr lang="zh-TW" altLang="en-US" dirty="0" smtClean="0"/>
              <a:t> </a:t>
            </a:r>
            <a:r>
              <a:rPr lang="en-US" altLang="zh-TW" dirty="0" smtClean="0"/>
              <a:t>(CNVT) </a:t>
            </a:r>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當我們還軟弱的時候，基督就照所定的日期，為不敬虔的人死了。</a:t>
            </a: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為義人死，是少有的；為好人死，或有敢作的；</a:t>
            </a:r>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唯有基督在我們還作罪人的時候為我們死，　神對我們的愛就在此顯明了。 </a:t>
            </a:r>
            <a:endParaRPr lang="en-US" altLang="zh-TW" dirty="0" smtClean="0">
              <a:latin typeface="HanWang WeiBeiMedium-Gb5" pitchFamily="2" charset="-120"/>
              <a:ea typeface="HanWang WeiBeiMedium-Gb5" pitchFamily="2" charset="-120"/>
            </a:endParaRPr>
          </a:p>
          <a:p>
            <a:r>
              <a:rPr lang="en-US" baseline="30000" dirty="0" smtClean="0"/>
              <a:t>6</a:t>
            </a:r>
            <a:r>
              <a:rPr lang="en-US" dirty="0" smtClean="0"/>
              <a:t> </a:t>
            </a:r>
            <a:r>
              <a:rPr lang="en-US" dirty="0" smtClean="0"/>
              <a:t>You see, at just the right time, when we were still powerless, Christ died for the ungodly. </a:t>
            </a:r>
            <a:r>
              <a:rPr lang="en-US" baseline="30000" dirty="0" smtClean="0"/>
              <a:t>7</a:t>
            </a:r>
            <a:r>
              <a:rPr lang="en-US" dirty="0" smtClean="0"/>
              <a:t> Very rarely will anyone die for a righteous person, though for a good person someone might possibly dare to die. </a:t>
            </a:r>
            <a:r>
              <a:rPr lang="en-US" baseline="30000" dirty="0" smtClean="0"/>
              <a:t>8</a:t>
            </a:r>
            <a:r>
              <a:rPr lang="en-US" dirty="0" smtClean="0"/>
              <a:t> But God demonstrates his own love for us in this: While we were still sinners, Christ died for us. </a:t>
            </a:r>
          </a:p>
          <a:p>
            <a:endParaRPr lang="zh-TW" altLang="en-US" dirty="0" smtClean="0">
              <a:latin typeface="HanWang WeiBeiMedium-Gb5" pitchFamily="2" charset="-120"/>
              <a:ea typeface="HanWang WeiBeiMedium-Gb5" pitchFamily="2" charset="-120"/>
            </a:endParaRP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28</a:t>
            </a:fld>
            <a:endParaRPr lang="es-E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6066" y="457200"/>
            <a:ext cx="8383133" cy="6248400"/>
          </a:xfrm>
        </p:spPr>
        <p:txBody>
          <a:bodyPr>
            <a:normAutofit fontScale="92500" lnSpcReduction="20000"/>
          </a:bodyPr>
          <a:lstStyle/>
          <a:p>
            <a:r>
              <a:rPr lang="en-US" altLang="zh-TW" sz="3500" dirty="0" smtClean="0"/>
              <a:t>Ruth 4:9–10</a:t>
            </a:r>
            <a:r>
              <a:rPr lang="zh-TW" altLang="en-US" sz="3500" dirty="0" smtClean="0"/>
              <a:t> </a:t>
            </a:r>
            <a:r>
              <a:rPr lang="en-US" altLang="zh-TW" sz="3500" baseline="30000" dirty="0" smtClean="0">
                <a:latin typeface="HanWang WeiBeiMedium-Gb5" pitchFamily="2" charset="-120"/>
                <a:ea typeface="HanWang WeiBeiMedium-Gb5" pitchFamily="2" charset="-120"/>
              </a:rPr>
              <a:t>9</a:t>
            </a:r>
            <a:r>
              <a:rPr lang="zh-TW" altLang="en-US" sz="3500" dirty="0" smtClean="0">
                <a:latin typeface="HanWang WeiBeiMedium-Gb5" pitchFamily="2" charset="-120"/>
                <a:ea typeface="HanWang WeiBeiMedium-Gb5" pitchFamily="2" charset="-120"/>
              </a:rPr>
              <a:t> </a:t>
            </a:r>
            <a:r>
              <a:rPr lang="zh-TW" altLang="en-US" sz="3500" dirty="0" smtClean="0">
                <a:latin typeface="HanWang WeiBeiMedium-Gb5" pitchFamily="2" charset="-120"/>
                <a:ea typeface="HanWang WeiBeiMedium-Gb5" pitchFamily="2" charset="-120"/>
              </a:rPr>
              <a:t>波阿斯對長老和眾民說：「你們今日作見證，凡屬以利米勒和基連、瑪倫的，我都從拿俄米手中置買了；</a:t>
            </a:r>
            <a:r>
              <a:rPr lang="en-US" altLang="zh-TW" sz="3500" baseline="30000" dirty="0" smtClean="0">
                <a:latin typeface="HanWang WeiBeiMedium-Gb5" pitchFamily="2" charset="-120"/>
                <a:ea typeface="HanWang WeiBeiMedium-Gb5" pitchFamily="2" charset="-120"/>
              </a:rPr>
              <a:t>10</a:t>
            </a:r>
            <a:r>
              <a:rPr lang="zh-TW" altLang="en-US" sz="3500" dirty="0" smtClean="0">
                <a:latin typeface="HanWang WeiBeiMedium-Gb5" pitchFamily="2" charset="-120"/>
                <a:ea typeface="HanWang WeiBeiMedium-Gb5" pitchFamily="2" charset="-120"/>
              </a:rPr>
              <a:t> 又娶了瑪倫的妻摩押女子路得為妻，好在死人的產業上存留他的名，免得他的名在本族本鄉滅沒。你們今日可以作見證。」 </a:t>
            </a:r>
          </a:p>
          <a:p>
            <a:r>
              <a:rPr lang="en-US" sz="3500" baseline="30000" dirty="0" smtClean="0"/>
              <a:t>9</a:t>
            </a:r>
            <a:r>
              <a:rPr lang="en-US" sz="3500" dirty="0" smtClean="0"/>
              <a:t> </a:t>
            </a:r>
            <a:r>
              <a:rPr lang="en-US" sz="3500" dirty="0" smtClean="0"/>
              <a:t>Then Boaz announced to the elders and all the people, “Today you are witnesses that I have bought from Naomi all the property of </a:t>
            </a:r>
            <a:r>
              <a:rPr lang="en-US" sz="3500" dirty="0" err="1" smtClean="0"/>
              <a:t>Elimelek</a:t>
            </a:r>
            <a:r>
              <a:rPr lang="en-US" sz="3500" dirty="0" smtClean="0"/>
              <a:t>, </a:t>
            </a:r>
            <a:r>
              <a:rPr lang="en-US" sz="3500" dirty="0" err="1" smtClean="0"/>
              <a:t>Kilion</a:t>
            </a:r>
            <a:r>
              <a:rPr lang="en-US" sz="3500" dirty="0" smtClean="0"/>
              <a:t> and </a:t>
            </a:r>
            <a:r>
              <a:rPr lang="en-US" sz="3500" dirty="0" err="1" smtClean="0"/>
              <a:t>Mahlon</a:t>
            </a:r>
            <a:r>
              <a:rPr lang="en-US" sz="3500" dirty="0" smtClean="0"/>
              <a:t>. </a:t>
            </a:r>
            <a:r>
              <a:rPr lang="en-US" sz="3500" baseline="30000" dirty="0" smtClean="0"/>
              <a:t>10</a:t>
            </a:r>
            <a:r>
              <a:rPr lang="en-US" sz="3500" dirty="0" smtClean="0"/>
              <a:t> I have also acquired Ruth the Moabite, </a:t>
            </a:r>
            <a:r>
              <a:rPr lang="en-US" sz="3500" dirty="0" err="1" smtClean="0"/>
              <a:t>Mahlon’s</a:t>
            </a:r>
            <a:r>
              <a:rPr lang="en-US" sz="3500" dirty="0" smtClean="0"/>
              <a:t> widow, as my wife, in order to maintain the name of the dead with his property, so that his name will not disappear from among his family or from his hometown. Today you are witnesses!”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29</a:t>
            </a:fld>
            <a:endParaRPr lang="es-E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918810B-06D7-4E30-B019-6880925171F1}" type="slidenum">
              <a:rPr lang="es-ES" smtClean="0"/>
              <a:pPr/>
              <a:t>3</a:t>
            </a:fld>
            <a:endParaRPr lang="es-ES"/>
          </a:p>
        </p:txBody>
      </p:sp>
      <p:pic>
        <p:nvPicPr>
          <p:cNvPr id="4" name="Picture 3" descr="E:\Books\PI_Commentary-OTSurvey\images\IMAGE98.gif"/>
          <p:cNvPicPr>
            <a:picLocks noChangeAspect="1"/>
          </p:cNvPicPr>
          <p:nvPr/>
        </p:nvPicPr>
        <p:blipFill>
          <a:blip r:embed="rId2" cstate="print"/>
          <a:srcRect l="2970" r="2447"/>
          <a:stretch>
            <a:fillRect/>
          </a:stretch>
        </p:blipFill>
        <p:spPr bwMode="auto">
          <a:xfrm>
            <a:off x="102354" y="1400365"/>
            <a:ext cx="8948491" cy="40098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Ruth 2:12</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願耶和華照你所行的賞賜你。你來投靠耶和華－以色列上帝的翅膀下，願你滿得他的賞賜</a:t>
            </a:r>
            <a:r>
              <a:rPr lang="zh-TW" altLang="en-US" dirty="0" smtClean="0">
                <a:latin typeface="HanWang WeiBeiMedium-Gb5" pitchFamily="2" charset="-120"/>
                <a:ea typeface="HanWang WeiBeiMedium-Gb5" pitchFamily="2" charset="-120"/>
              </a:rPr>
              <a:t>。」</a:t>
            </a:r>
            <a:endParaRPr lang="en-US" altLang="zh-TW" dirty="0" smtClean="0">
              <a:latin typeface="HanWang WeiBeiMedium-Gb5" pitchFamily="2" charset="-120"/>
              <a:ea typeface="HanWang WeiBeiMedium-Gb5" pitchFamily="2" charset="-120"/>
            </a:endParaRPr>
          </a:p>
          <a:p>
            <a:r>
              <a:rPr lang="en-US" baseline="30000" dirty="0" smtClean="0"/>
              <a:t>12</a:t>
            </a:r>
            <a:r>
              <a:rPr lang="en-US" dirty="0" smtClean="0"/>
              <a:t> </a:t>
            </a:r>
            <a:r>
              <a:rPr lang="en-US" dirty="0" smtClean="0"/>
              <a:t>May the </a:t>
            </a:r>
            <a:r>
              <a:rPr lang="en-US" cap="small" dirty="0" smtClean="0"/>
              <a:t>Lord</a:t>
            </a:r>
            <a:r>
              <a:rPr lang="en-US" dirty="0" smtClean="0"/>
              <a:t> repay you for what you have done. May you be richly rewarded by the </a:t>
            </a:r>
            <a:r>
              <a:rPr lang="en-US" cap="small" dirty="0" smtClean="0"/>
              <a:t>Lord</a:t>
            </a:r>
            <a:r>
              <a:rPr lang="en-US" dirty="0" smtClean="0"/>
              <a:t>, the God of Israel, under whose wings you have come to take refuge.” </a:t>
            </a:r>
          </a:p>
          <a:p>
            <a:r>
              <a:rPr lang="zh-TW" altLang="en-US" dirty="0" smtClean="0">
                <a:latin typeface="HanWang WeiBeiMedium-Gb5" pitchFamily="2" charset="-120"/>
                <a:ea typeface="HanWang WeiBeiMedium-Gb5" pitchFamily="2" charset="-120"/>
              </a:rPr>
              <a:t> </a:t>
            </a:r>
            <a:endParaRPr lang="zh-TW" altLang="en-US" dirty="0" smtClean="0">
              <a:latin typeface="HanWang WeiBeiMedium-Gb5" pitchFamily="2" charset="-120"/>
              <a:ea typeface="HanWang WeiBeiMedium-Gb5" pitchFamily="2" charset="-120"/>
            </a:endParaRP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30</a:t>
            </a:fld>
            <a:endParaRPr lang="es-E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Judges 21:25 </a:t>
            </a:r>
          </a:p>
          <a:p>
            <a:r>
              <a:rPr lang="en-US" baseline="30000" dirty="0" smtClean="0">
                <a:latin typeface="HanWang WeiBeiMedium-Gb5" pitchFamily="2" charset="-120"/>
                <a:ea typeface="HanWang WeiBeiMedium-Gb5" pitchFamily="2" charset="-120"/>
              </a:rPr>
              <a:t>25</a:t>
            </a:r>
            <a:r>
              <a:rPr lang="en-US" dirty="0" smtClean="0">
                <a:latin typeface="HanWang WeiBeiMedium-Gb5" pitchFamily="2" charset="-120"/>
                <a:ea typeface="HanWang WeiBeiMedium-Gb5" pitchFamily="2" charset="-120"/>
              </a:rPr>
              <a:t> </a:t>
            </a:r>
            <a:r>
              <a:rPr lang="zh-HK" altLang="en-US" dirty="0" smtClean="0">
                <a:latin typeface="HanWang WeiBeiMedium-Gb5" pitchFamily="2" charset="-120"/>
                <a:ea typeface="HanWang WeiBeiMedium-Gb5" pitchFamily="2" charset="-120"/>
              </a:rPr>
              <a:t>那時，以色列中沒有王，各人任意而行</a:t>
            </a:r>
            <a:r>
              <a:rPr lang="zh-HK" altLang="en-US" dirty="0" smtClean="0">
                <a:latin typeface="HanWang WeiBeiMedium-Gb5" pitchFamily="2" charset="-120"/>
                <a:ea typeface="HanWang WeiBeiMedium-Gb5" pitchFamily="2" charset="-120"/>
              </a:rPr>
              <a:t>。</a:t>
            </a:r>
            <a:endParaRPr lang="en-US" altLang="zh-HK" dirty="0" smtClean="0">
              <a:latin typeface="HanWang WeiBeiMedium-Gb5" pitchFamily="2" charset="-120"/>
              <a:ea typeface="HanWang WeiBeiMedium-Gb5" pitchFamily="2" charset="-120"/>
            </a:endParaRPr>
          </a:p>
          <a:p>
            <a:r>
              <a:rPr lang="en-US" baseline="30000" dirty="0" smtClean="0"/>
              <a:t>25</a:t>
            </a:r>
            <a:r>
              <a:rPr lang="en-US" dirty="0" smtClean="0"/>
              <a:t> </a:t>
            </a:r>
            <a:r>
              <a:rPr lang="en-US" dirty="0" smtClean="0"/>
              <a:t>In those days Israel had no king; everyone did as they saw fit. </a:t>
            </a:r>
          </a:p>
          <a:p>
            <a:r>
              <a:rPr lang="zh-HK" altLang="en-US" dirty="0" smtClean="0">
                <a:latin typeface="HanWang WeiBeiMedium-Gb5" pitchFamily="2" charset="-120"/>
                <a:ea typeface="HanWang WeiBeiMedium-Gb5" pitchFamily="2" charset="-120"/>
              </a:rPr>
              <a:t> </a:t>
            </a:r>
            <a:endParaRPr lang="zh-HK" altLang="en-US" dirty="0" smtClean="0">
              <a:latin typeface="HanWang WeiBeiMedium-Gb5" pitchFamily="2" charset="-120"/>
              <a:ea typeface="HanWang WeiBeiMedium-Gb5" pitchFamily="2" charset="-120"/>
            </a:endParaRP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4</a:t>
            </a:fld>
            <a:endParaRPr lang="es-E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zh-TW" dirty="0" smtClean="0">
                <a:solidFill>
                  <a:schemeClr val="tx1"/>
                </a:solidFill>
              </a:rPr>
              <a:t>1. </a:t>
            </a:r>
            <a:r>
              <a:rPr lang="zh-TW" altLang="en-US" dirty="0" smtClean="0">
                <a:solidFill>
                  <a:schemeClr val="tx1"/>
                </a:solidFill>
                <a:latin typeface="HanWang WeiBeiMedium-Gb5" pitchFamily="2" charset="-120"/>
                <a:ea typeface="HanWang WeiBeiMedium-Gb5" pitchFamily="2" charset="-120"/>
              </a:rPr>
              <a:t>充滿矛盾的拿俄</a:t>
            </a:r>
            <a:r>
              <a:rPr lang="zh-TW" altLang="en-US" dirty="0" smtClean="0">
                <a:solidFill>
                  <a:schemeClr val="tx1"/>
                </a:solidFill>
                <a:latin typeface="HanWang WeiBeiMedium-Gb5" pitchFamily="2" charset="-120"/>
                <a:ea typeface="HanWang WeiBeiMedium-Gb5" pitchFamily="2" charset="-120"/>
              </a:rPr>
              <a:t>米</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latin typeface="+mn-lt"/>
                <a:ea typeface="HanWang WeiBeiMedium-Gb5" pitchFamily="2" charset="-120"/>
              </a:rPr>
              <a:t>Naomi Who Lives in Contradictions</a:t>
            </a:r>
            <a:endParaRPr lang="en-US" dirty="0">
              <a:solidFill>
                <a:schemeClr val="tx1"/>
              </a:solidFill>
              <a:latin typeface="+mn-lt"/>
              <a:ea typeface="HanWang WeiBeiMedium-Gb5" pitchFamily="2" charset="-120"/>
            </a:endParaRPr>
          </a:p>
        </p:txBody>
      </p:sp>
      <p:sp>
        <p:nvSpPr>
          <p:cNvPr id="5" name="Content Placeholder 4"/>
          <p:cNvSpPr>
            <a:spLocks noGrp="1"/>
          </p:cNvSpPr>
          <p:nvPr>
            <p:ph idx="1"/>
          </p:nvPr>
        </p:nvSpPr>
        <p:spPr>
          <a:xfrm>
            <a:off x="152400" y="1447635"/>
            <a:ext cx="8839199" cy="5029365"/>
          </a:xfrm>
        </p:spPr>
        <p:txBody>
          <a:bodyPr>
            <a:normAutofit fontScale="77500" lnSpcReduction="20000"/>
          </a:bodyPr>
          <a:lstStyle/>
          <a:p>
            <a:pPr marL="0" indent="0">
              <a:buNone/>
            </a:pPr>
            <a:r>
              <a:rPr lang="en-US" altLang="zh-TW" sz="4100" dirty="0" smtClean="0"/>
              <a:t>Ruth 1:1–5</a:t>
            </a:r>
            <a:r>
              <a:rPr lang="zh-TW" altLang="en-US" sz="4100" dirty="0" smtClean="0"/>
              <a:t> </a:t>
            </a:r>
            <a:r>
              <a:rPr lang="en-US" altLang="zh-TW" sz="4100" baseline="30000" dirty="0" smtClean="0">
                <a:latin typeface="HanWang WeiBeiMedium-Gb5" pitchFamily="2" charset="-120"/>
                <a:ea typeface="HanWang WeiBeiMedium-Gb5" pitchFamily="2" charset="-120"/>
              </a:rPr>
              <a:t>1</a:t>
            </a:r>
            <a:r>
              <a:rPr lang="zh-TW" altLang="en-US" sz="4100" dirty="0" smtClean="0">
                <a:latin typeface="HanWang WeiBeiMedium-Gb5" pitchFamily="2" charset="-120"/>
                <a:ea typeface="HanWang WeiBeiMedium-Gb5" pitchFamily="2" charset="-120"/>
              </a:rPr>
              <a:t> 當士師秉政的時候，國中遭遇饑荒。在猶大的伯利恆，有一個人帶著妻子和兩個兒子往摩押地去寄居。</a:t>
            </a:r>
            <a:r>
              <a:rPr lang="en-US" altLang="zh-TW" sz="4100" baseline="30000" dirty="0" smtClean="0">
                <a:latin typeface="HanWang WeiBeiMedium-Gb5" pitchFamily="2" charset="-120"/>
                <a:ea typeface="HanWang WeiBeiMedium-Gb5" pitchFamily="2" charset="-120"/>
              </a:rPr>
              <a:t>2</a:t>
            </a:r>
            <a:r>
              <a:rPr lang="zh-TW" altLang="en-US" sz="4100" dirty="0" smtClean="0">
                <a:latin typeface="HanWang WeiBeiMedium-Gb5" pitchFamily="2" charset="-120"/>
                <a:ea typeface="HanWang WeiBeiMedium-Gb5" pitchFamily="2" charset="-120"/>
              </a:rPr>
              <a:t> 這人名叫以利米勒，他的妻名叫拿俄米；他兩個兒子，一個名叫瑪倫，一個名叫基連</a:t>
            </a:r>
            <a:r>
              <a:rPr lang="en-US" altLang="zh-TW" sz="4100" dirty="0" smtClean="0">
                <a:latin typeface="HanWang WeiBeiMedium-Gb5" pitchFamily="2" charset="-120"/>
                <a:ea typeface="HanWang WeiBeiMedium-Gb5" pitchFamily="2" charset="-120"/>
              </a:rPr>
              <a:t>…</a:t>
            </a:r>
            <a:r>
              <a:rPr lang="zh-TW" altLang="en-US" sz="4100" dirty="0" smtClean="0">
                <a:latin typeface="HanWang WeiBeiMedium-Gb5" pitchFamily="2" charset="-120"/>
                <a:ea typeface="HanWang WeiBeiMedium-Gb5" pitchFamily="2" charset="-120"/>
              </a:rPr>
              <a:t>他們到了摩押地，就住在那裏</a:t>
            </a:r>
            <a:r>
              <a:rPr lang="zh-TW" altLang="en-US" sz="4100" dirty="0" smtClean="0">
                <a:latin typeface="HanWang WeiBeiMedium-Gb5" pitchFamily="2" charset="-120"/>
                <a:ea typeface="HanWang WeiBeiMedium-Gb5" pitchFamily="2" charset="-120"/>
              </a:rPr>
              <a:t>。</a:t>
            </a:r>
            <a:endParaRPr lang="zh-TW" altLang="en-US" sz="4100" dirty="0" smtClean="0">
              <a:latin typeface="HanWang WeiBeiMedium-Gb5" pitchFamily="2" charset="-120"/>
              <a:ea typeface="HanWang WeiBeiMedium-Gb5" pitchFamily="2" charset="-120"/>
            </a:endParaRPr>
          </a:p>
          <a:p>
            <a:pPr marL="0" indent="0">
              <a:buNone/>
            </a:pPr>
            <a:r>
              <a:rPr lang="en-US" sz="4100" baseline="30000" dirty="0" smtClean="0"/>
              <a:t>1</a:t>
            </a:r>
            <a:r>
              <a:rPr lang="en-US" sz="4100" dirty="0" smtClean="0"/>
              <a:t> </a:t>
            </a:r>
            <a:r>
              <a:rPr lang="en-US" sz="4100" dirty="0"/>
              <a:t>In the days when the judges ruled, there was a famine in the land. So a man from Bethlehem in Judah, together with his wife and two sons, went to live for a while in the country of Moab. </a:t>
            </a:r>
            <a:r>
              <a:rPr lang="en-US" sz="4100" baseline="30000" dirty="0"/>
              <a:t>2</a:t>
            </a:r>
            <a:r>
              <a:rPr lang="en-US" sz="4100" dirty="0"/>
              <a:t> The man’s name was </a:t>
            </a:r>
            <a:r>
              <a:rPr lang="en-US" sz="4100" dirty="0" err="1"/>
              <a:t>Elimelek</a:t>
            </a:r>
            <a:r>
              <a:rPr lang="en-US" sz="4100" dirty="0"/>
              <a:t>, his wife’s name was Naomi, and the names of his two sons were </a:t>
            </a:r>
            <a:r>
              <a:rPr lang="en-US" sz="4100" dirty="0" err="1"/>
              <a:t>Mahlon</a:t>
            </a:r>
            <a:r>
              <a:rPr lang="en-US" sz="4100" dirty="0"/>
              <a:t> and </a:t>
            </a:r>
            <a:r>
              <a:rPr lang="en-US" sz="4100" dirty="0" err="1" smtClean="0"/>
              <a:t>Kilion</a:t>
            </a:r>
            <a:r>
              <a:rPr lang="en-US" sz="4100" dirty="0" smtClean="0"/>
              <a:t>… And </a:t>
            </a:r>
            <a:r>
              <a:rPr lang="en-US" sz="4100" dirty="0"/>
              <a:t>they went to Moab and lived there. </a:t>
            </a:r>
            <a:endParaRPr lang="en-US" altLang="zh-TW" sz="4100"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43193" y="228600"/>
            <a:ext cx="8459033" cy="6172199"/>
          </a:xfrm>
        </p:spPr>
        <p:txBody>
          <a:bodyPr>
            <a:normAutofit/>
          </a:bodyPr>
          <a:lstStyle/>
          <a:p>
            <a:pPr marL="0" indent="0">
              <a:buNone/>
            </a:pPr>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後來拿俄米的丈夫以利米勒死了，剩下婦人和她兩個兒子。</a:t>
            </a:r>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這兩個兒子娶了摩押女子為妻，一個名叫俄珥巴，一個名叫路得，在那裏住了約有十年。</a:t>
            </a:r>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瑪倫和基連二人也死了，剩下拿俄米，沒有丈夫，也沒有兒子。 </a:t>
            </a:r>
          </a:p>
          <a:p>
            <a:pPr marL="0" indent="0">
              <a:buNone/>
            </a:pPr>
            <a:r>
              <a:rPr lang="en-US" baseline="30000" dirty="0" smtClean="0"/>
              <a:t>3</a:t>
            </a:r>
            <a:r>
              <a:rPr lang="en-US" dirty="0" smtClean="0"/>
              <a:t> </a:t>
            </a:r>
            <a:r>
              <a:rPr lang="en-US" dirty="0"/>
              <a:t>Now </a:t>
            </a:r>
            <a:r>
              <a:rPr lang="en-US" dirty="0" err="1"/>
              <a:t>Elimelek</a:t>
            </a:r>
            <a:r>
              <a:rPr lang="en-US" dirty="0"/>
              <a:t>, Naomi’s husband, died, and she was left with her two sons. </a:t>
            </a:r>
            <a:r>
              <a:rPr lang="en-US" baseline="30000" dirty="0"/>
              <a:t>4</a:t>
            </a:r>
            <a:r>
              <a:rPr lang="en-US" dirty="0"/>
              <a:t> They married Moabite women, one named </a:t>
            </a:r>
            <a:r>
              <a:rPr lang="en-US" dirty="0" err="1"/>
              <a:t>Orpah</a:t>
            </a:r>
            <a:r>
              <a:rPr lang="en-US" dirty="0"/>
              <a:t> and the other Ruth. After they had lived there about ten years, </a:t>
            </a:r>
            <a:r>
              <a:rPr lang="en-US" baseline="30000" dirty="0"/>
              <a:t>5</a:t>
            </a:r>
            <a:r>
              <a:rPr lang="en-US" dirty="0"/>
              <a:t> both </a:t>
            </a:r>
            <a:r>
              <a:rPr lang="en-US" dirty="0" err="1"/>
              <a:t>Mahlon</a:t>
            </a:r>
            <a:r>
              <a:rPr lang="en-US" dirty="0"/>
              <a:t> and </a:t>
            </a:r>
            <a:r>
              <a:rPr lang="en-US" dirty="0" err="1"/>
              <a:t>Kilion</a:t>
            </a:r>
            <a:r>
              <a:rPr lang="en-US" dirty="0"/>
              <a:t> also died, and Naomi was left without her two sons and her husband. </a:t>
            </a:r>
          </a:p>
          <a:p>
            <a:pPr marL="0" indent="0">
              <a:buNone/>
            </a:pPr>
            <a:endParaRPr lang="en-US" altLang="zh-TW" dirty="0" smtClean="0"/>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228332"/>
            <a:ext cx="8762999" cy="5897163"/>
          </a:xfrm>
        </p:spPr>
        <p:txBody>
          <a:bodyPr>
            <a:noAutofit/>
          </a:bodyPr>
          <a:lstStyle/>
          <a:p>
            <a:r>
              <a:rPr lang="en-US" altLang="zh-TW" dirty="0" smtClean="0"/>
              <a:t>Ruth 1:8–13</a:t>
            </a:r>
            <a:r>
              <a:rPr lang="zh-TW" altLang="en-US" dirty="0" smtClean="0"/>
              <a:t> </a:t>
            </a:r>
            <a:r>
              <a:rPr lang="zh-TW" altLang="en-US" dirty="0" smtClean="0">
                <a:latin typeface="HanWang WeiBeiMedium-Gb5" pitchFamily="2" charset="-120"/>
                <a:ea typeface="HanWang WeiBeiMedium-Gb5" pitchFamily="2" charset="-120"/>
              </a:rPr>
              <a:t>拿</a:t>
            </a:r>
            <a:r>
              <a:rPr lang="zh-TW" altLang="en-US" dirty="0" smtClean="0">
                <a:latin typeface="HanWang WeiBeiMedium-Gb5" pitchFamily="2" charset="-120"/>
                <a:ea typeface="HanWang WeiBeiMedium-Gb5" pitchFamily="2" charset="-120"/>
              </a:rPr>
              <a:t>俄米對兩個兒婦說：「你們各人回娘家去吧。</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9</a:t>
            </a:r>
            <a:r>
              <a:rPr lang="zh-TW" altLang="en-US" dirty="0" smtClean="0">
                <a:latin typeface="HanWang WeiBeiMedium-Gb5" pitchFamily="2" charset="-120"/>
                <a:ea typeface="HanWang WeiBeiMedium-Gb5" pitchFamily="2" charset="-120"/>
              </a:rPr>
              <a:t> 願耶和華使你們各在新夫家中得平安！</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我</a:t>
            </a:r>
            <a:r>
              <a:rPr lang="zh-TW" altLang="en-US" dirty="0" smtClean="0">
                <a:latin typeface="HanWang WeiBeiMedium-Gb5" pitchFamily="2" charset="-120"/>
                <a:ea typeface="HanWang WeiBeiMedium-Gb5" pitchFamily="2" charset="-120"/>
              </a:rPr>
              <a:t>年紀老邁，不能再有丈夫；即或說，我還有指望，今夜有丈夫可以生子，</a:t>
            </a:r>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你們豈能等著他們長大呢？你們豈能等著他們不嫁別人呢？」 </a:t>
            </a:r>
          </a:p>
          <a:p>
            <a:r>
              <a:rPr lang="en-US" sz="3100" baseline="30000" dirty="0" smtClean="0">
                <a:latin typeface="Arial Narrow" pitchFamily="34" charset="0"/>
              </a:rPr>
              <a:t>8</a:t>
            </a:r>
            <a:r>
              <a:rPr lang="en-US" sz="3100" dirty="0" smtClean="0">
                <a:latin typeface="Arial Narrow" pitchFamily="34" charset="0"/>
              </a:rPr>
              <a:t> </a:t>
            </a:r>
            <a:r>
              <a:rPr lang="en-US" sz="3100" dirty="0" smtClean="0">
                <a:latin typeface="Arial Narrow" pitchFamily="34" charset="0"/>
              </a:rPr>
              <a:t>Then Naomi said to her two daughters-in-law, “Go </a:t>
            </a:r>
            <a:r>
              <a:rPr lang="en-US" sz="3100" dirty="0" smtClean="0">
                <a:latin typeface="Arial Narrow" pitchFamily="34" charset="0"/>
              </a:rPr>
              <a:t>back … </a:t>
            </a:r>
            <a:r>
              <a:rPr lang="en-US" sz="3100" dirty="0" smtClean="0">
                <a:latin typeface="Arial Narrow" pitchFamily="34" charset="0"/>
              </a:rPr>
              <a:t>to your mother’s </a:t>
            </a:r>
            <a:r>
              <a:rPr lang="en-US" sz="3100" dirty="0" smtClean="0">
                <a:latin typeface="Arial Narrow" pitchFamily="34" charset="0"/>
              </a:rPr>
              <a:t>home… </a:t>
            </a:r>
            <a:r>
              <a:rPr lang="en-US" sz="3100" baseline="30000" dirty="0" smtClean="0">
                <a:latin typeface="Arial Narrow" pitchFamily="34" charset="0"/>
              </a:rPr>
              <a:t>9</a:t>
            </a:r>
            <a:r>
              <a:rPr lang="en-US" sz="3100" dirty="0" smtClean="0">
                <a:latin typeface="Arial Narrow" pitchFamily="34" charset="0"/>
              </a:rPr>
              <a:t> </a:t>
            </a:r>
            <a:r>
              <a:rPr lang="en-US" sz="3100" dirty="0" smtClean="0">
                <a:latin typeface="Arial Narrow" pitchFamily="34" charset="0"/>
              </a:rPr>
              <a:t>May the </a:t>
            </a:r>
            <a:r>
              <a:rPr lang="en-US" sz="3100" cap="small" dirty="0" smtClean="0">
                <a:latin typeface="Arial Narrow" pitchFamily="34" charset="0"/>
              </a:rPr>
              <a:t>Lord</a:t>
            </a:r>
            <a:r>
              <a:rPr lang="en-US" sz="3100" dirty="0" smtClean="0">
                <a:latin typeface="Arial Narrow" pitchFamily="34" charset="0"/>
              </a:rPr>
              <a:t> grant that each of you will find rest in the home of another husband.” </a:t>
            </a:r>
            <a:r>
              <a:rPr lang="en-US" sz="3100" dirty="0" smtClean="0">
                <a:latin typeface="Arial Narrow" pitchFamily="34" charset="0"/>
              </a:rPr>
              <a:t>… I </a:t>
            </a:r>
            <a:r>
              <a:rPr lang="en-US" sz="3100" dirty="0" smtClean="0">
                <a:latin typeface="Arial Narrow" pitchFamily="34" charset="0"/>
              </a:rPr>
              <a:t>am too old to have another husband. Even if I thought there was still hope for me—even if I had a husband tonight and then gave birth to sons—</a:t>
            </a:r>
            <a:r>
              <a:rPr lang="en-US" sz="3100" baseline="30000" dirty="0" smtClean="0">
                <a:latin typeface="Arial Narrow" pitchFamily="34" charset="0"/>
              </a:rPr>
              <a:t>13</a:t>
            </a:r>
            <a:r>
              <a:rPr lang="en-US" sz="3100" dirty="0" smtClean="0">
                <a:latin typeface="Arial Narrow" pitchFamily="34" charset="0"/>
              </a:rPr>
              <a:t> would you wait until they grew up? Would you remain unmarried for them? </a:t>
            </a:r>
            <a:endParaRPr lang="en-US" sz="3100" dirty="0">
              <a:latin typeface="Arial Narrow" pitchFamily="34" charset="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altLang="zh-TW" dirty="0" smtClean="0"/>
              <a:t>Ruth 1:19–21</a:t>
            </a:r>
            <a:r>
              <a:rPr lang="zh-TW" altLang="en-US" dirty="0" smtClean="0"/>
              <a:t> </a:t>
            </a:r>
            <a:r>
              <a:rPr lang="en-US" altLang="zh-TW" baseline="30000" dirty="0" smtClean="0">
                <a:latin typeface="HanWang WeiBeiMedium-Gb5" pitchFamily="2" charset="-120"/>
                <a:ea typeface="HanWang WeiBeiMedium-Gb5" pitchFamily="2" charset="-120"/>
              </a:rPr>
              <a:t>19</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於是二人同行，來到伯利恆。她們到了伯利恆，合城的人就都驚訝。婦女們說：「這是拿俄米嗎？」</a:t>
            </a:r>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拿俄米對他們說：「不要叫我拿俄米</a:t>
            </a:r>
            <a:r>
              <a:rPr lang="en-US" altLang="zh-TW" dirty="0" smtClean="0">
                <a:latin typeface="HanWang WeiBeiMedium-Gb5" pitchFamily="2" charset="-120"/>
                <a:ea typeface="HanWang WeiBeiMedium-Gb5" pitchFamily="2" charset="-120"/>
              </a:rPr>
              <a:t>[</a:t>
            </a:r>
            <a:r>
              <a:rPr lang="zh-HK" altLang="en-US" dirty="0" smtClean="0">
                <a:latin typeface="HanWang WeiBeiMedium-Gb5" pitchFamily="2" charset="-120"/>
                <a:ea typeface="HanWang WeiBeiMedium-Gb5" pitchFamily="2" charset="-120"/>
              </a:rPr>
              <a:t>甜的意思</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，要叫我瑪拉 </a:t>
            </a:r>
            <a:r>
              <a:rPr lang="en-US" altLang="zh-TW" dirty="0" smtClean="0">
                <a:latin typeface="HanWang WeiBeiMedium-Gb5" pitchFamily="2" charset="-120"/>
                <a:ea typeface="HanWang WeiBeiMedium-Gb5" pitchFamily="2" charset="-120"/>
              </a:rPr>
              <a:t>[</a:t>
            </a:r>
            <a:r>
              <a:rPr lang="zh-HK" altLang="en-US" dirty="0" smtClean="0">
                <a:latin typeface="HanWang WeiBeiMedium-Gb5" pitchFamily="2" charset="-120"/>
                <a:ea typeface="HanWang WeiBeiMedium-Gb5" pitchFamily="2" charset="-120"/>
              </a:rPr>
              <a:t>苦的意思</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，因為全能</a:t>
            </a:r>
            <a:r>
              <a:rPr lang="zh-TW" altLang="en-US" dirty="0" smtClean="0">
                <a:latin typeface="HanWang WeiBeiMedium-Gb5" pitchFamily="2" charset="-120"/>
                <a:ea typeface="HanWang WeiBeiMedium-Gb5" pitchFamily="2" charset="-120"/>
              </a:rPr>
              <a:t>者使我受了大苦。</a:t>
            </a:r>
            <a:endParaRPr lang="en-US" altLang="zh-TW" dirty="0" smtClean="0">
              <a:latin typeface="HanWang WeiBeiMedium-Gb5" pitchFamily="2" charset="-120"/>
              <a:ea typeface="HanWang WeiBeiMedium-Gb5" pitchFamily="2" charset="-120"/>
            </a:endParaRPr>
          </a:p>
          <a:p>
            <a:r>
              <a:rPr lang="en-US" baseline="30000" dirty="0" smtClean="0"/>
              <a:t>19</a:t>
            </a:r>
            <a:r>
              <a:rPr lang="en-US" dirty="0" smtClean="0"/>
              <a:t> </a:t>
            </a:r>
            <a:r>
              <a:rPr lang="en-US" dirty="0" smtClean="0"/>
              <a:t>So the two women went on until they came to Bethlehem. When they arrived in Bethlehem, the whole town was stirred because of them, and the women exclaimed, “Can this be Naomi?” </a:t>
            </a:r>
            <a:r>
              <a:rPr lang="en-US" baseline="30000" dirty="0" smtClean="0"/>
              <a:t>20</a:t>
            </a:r>
            <a:r>
              <a:rPr lang="en-US" dirty="0" smtClean="0"/>
              <a:t> “Don’t call me Naomi,” she told them. “Call me Mara, because the Almighty has made my life very bitter.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8</a:t>
            </a:fld>
            <a:endParaRPr lang="es-E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baseline="30000" dirty="0" smtClean="0">
                <a:latin typeface="HanWang WeiBeiMedium-Gb5" pitchFamily="2" charset="-120"/>
                <a:ea typeface="HanWang WeiBeiMedium-Gb5" pitchFamily="2" charset="-120"/>
              </a:rPr>
              <a:t>21</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我滿滿地出去，耶和華使我空空地回來。耶和華降禍與我；全能者使我受苦。既是這樣，你們為何還叫我拿俄米呢？」 </a:t>
            </a:r>
            <a:endParaRPr lang="en-US" altLang="zh-TW" dirty="0" smtClean="0">
              <a:latin typeface="HanWang WeiBeiMedium-Gb5" pitchFamily="2" charset="-120"/>
              <a:ea typeface="HanWang WeiBeiMedium-Gb5" pitchFamily="2" charset="-120"/>
            </a:endParaRPr>
          </a:p>
          <a:p>
            <a:r>
              <a:rPr lang="en-US" baseline="30000" dirty="0" smtClean="0"/>
              <a:t>21</a:t>
            </a:r>
            <a:r>
              <a:rPr lang="en-US" dirty="0" smtClean="0"/>
              <a:t> I went away full, but the </a:t>
            </a:r>
            <a:r>
              <a:rPr lang="en-US" cap="small" dirty="0" smtClean="0"/>
              <a:t>Lord</a:t>
            </a:r>
            <a:r>
              <a:rPr lang="en-US" dirty="0" smtClean="0"/>
              <a:t> has brought me back empty. Why call me Naomi? The </a:t>
            </a:r>
            <a:r>
              <a:rPr lang="en-US" cap="small" dirty="0" smtClean="0"/>
              <a:t>Lord</a:t>
            </a:r>
            <a:r>
              <a:rPr lang="en-US" dirty="0" smtClean="0"/>
              <a:t> has afflicted me; the Almighty has brought misfortune upon me.”</a:t>
            </a:r>
            <a:endParaRPr lang="zh-TW" altLang="en-US" dirty="0" smtClean="0">
              <a:latin typeface="HanWang WeiBeiMedium-Gb5" pitchFamily="2" charset="-120"/>
              <a:ea typeface="HanWang WeiBeiMedium-Gb5" pitchFamily="2" charset="-120"/>
            </a:endParaRP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9</a:t>
            </a:fld>
            <a:endParaRPr lang="es-E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2711</Words>
  <Application>Microsoft Office PowerPoint</Application>
  <PresentationFormat>On-screen Show (4:3)</PresentationFormat>
  <Paragraphs>123</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黑夜中的一點光 A Gleam of Light in Darkness</vt:lpstr>
      <vt:lpstr>Slide 2</vt:lpstr>
      <vt:lpstr>Slide 3</vt:lpstr>
      <vt:lpstr>Slide 4</vt:lpstr>
      <vt:lpstr>1. 充滿矛盾的拿俄米 Naomi Who Lives in Contradictions</vt:lpstr>
      <vt:lpstr>Slide 6</vt:lpstr>
      <vt:lpstr>Slide 7</vt:lpstr>
      <vt:lpstr>Slide 8</vt:lpstr>
      <vt:lpstr>Slide 9</vt:lpstr>
      <vt:lpstr>Slide 10</vt:lpstr>
      <vt:lpstr>Slide 11</vt:lpstr>
      <vt:lpstr>一個常見的錯誤 A Common Mistake</vt:lpstr>
      <vt:lpstr>Slide 13</vt:lpstr>
      <vt:lpstr>Slide 14</vt:lpstr>
      <vt:lpstr>2. 守約施慈愛的路得 Ruth Who Keeps Her Steadfast Love</vt:lpstr>
      <vt:lpstr>恩待 Showing kindness [ḥeseḏ]</vt:lpstr>
      <vt:lpstr>捨不得 Clinging to</vt:lpstr>
      <vt:lpstr>捨不得  Clinging to</vt:lpstr>
      <vt:lpstr>不跟隨你 Not following you</vt:lpstr>
      <vt:lpstr>Slide 20</vt:lpstr>
      <vt:lpstr>Slide 21</vt:lpstr>
      <vt:lpstr>3. 有買贖權的親屬波阿斯 Boaz Who Has the Right to Redeem</vt:lpstr>
      <vt:lpstr>至近的親屬的責任 Duties of a kinsman-redeemer</vt:lpstr>
      <vt:lpstr>波阿斯救贖路得的條件 Conditions for Boaz to redeem Ruth</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7</cp:revision>
  <dcterms:created xsi:type="dcterms:W3CDTF">2018-04-23T20:05:18Z</dcterms:created>
  <dcterms:modified xsi:type="dcterms:W3CDTF">2018-04-23T22:23:15Z</dcterms:modified>
</cp:coreProperties>
</file>